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61" r:id="rId2"/>
    <p:sldId id="325" r:id="rId3"/>
    <p:sldId id="425" r:id="rId4"/>
    <p:sldId id="315" r:id="rId5"/>
    <p:sldId id="305" r:id="rId6"/>
    <p:sldId id="312" r:id="rId7"/>
    <p:sldId id="316" r:id="rId8"/>
    <p:sldId id="317" r:id="rId9"/>
    <p:sldId id="306" r:id="rId10"/>
    <p:sldId id="375" r:id="rId11"/>
    <p:sldId id="376" r:id="rId12"/>
    <p:sldId id="424" r:id="rId13"/>
    <p:sldId id="326" r:id="rId14"/>
    <p:sldId id="327" r:id="rId15"/>
    <p:sldId id="328" r:id="rId16"/>
    <p:sldId id="329" r:id="rId17"/>
    <p:sldId id="381" r:id="rId18"/>
    <p:sldId id="330" r:id="rId19"/>
    <p:sldId id="331" r:id="rId20"/>
    <p:sldId id="257" r:id="rId21"/>
    <p:sldId id="429" r:id="rId22"/>
    <p:sldId id="430" r:id="rId23"/>
    <p:sldId id="428" r:id="rId24"/>
    <p:sldId id="413" r:id="rId25"/>
    <p:sldId id="412" r:id="rId26"/>
    <p:sldId id="415" r:id="rId27"/>
    <p:sldId id="416" r:id="rId28"/>
    <p:sldId id="417" r:id="rId29"/>
    <p:sldId id="418" r:id="rId30"/>
    <p:sldId id="262" r:id="rId31"/>
    <p:sldId id="426" r:id="rId32"/>
    <p:sldId id="427" r:id="rId33"/>
    <p:sldId id="421" r:id="rId34"/>
    <p:sldId id="422" r:id="rId35"/>
    <p:sldId id="423" r:id="rId36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7"/>
    <a:srgbClr val="4AAAF7"/>
    <a:srgbClr val="4BABF8"/>
    <a:srgbClr val="F9D831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294" autoAdjust="0"/>
  </p:normalViewPr>
  <p:slideViewPr>
    <p:cSldViewPr snapToGrid="0">
      <p:cViewPr varScale="1">
        <p:scale>
          <a:sx n="65" d="100"/>
          <a:sy n="65" d="100"/>
        </p:scale>
        <p:origin x="1637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73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634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72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287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34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78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4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683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85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6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4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613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6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42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5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lltimes.kr/wp-content/uploads/2019/12/%EC%9D%B8%EA%B3%B5%EC%A7%80%EB%8A%A50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LSTM </a:t>
            </a: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시계열 예측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B2927-80D7-2584-4C7A-18909856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5BE4035-E40D-EC2B-552A-A2FF319C1562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DE1271-2663-F2B1-8370-69330BD2CEBA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EB6D10-0F6B-7AC2-C3FE-43533E1C4017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F98D7992-AF89-592B-D87D-20150B514DA5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A34332A-7968-642D-F840-51F54C590288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8E9BE10B-71E2-5726-72EC-0D3F1B3A5E20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E70CA0-905E-3056-D908-41A91AB8E8FA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C888E85C-49ED-A239-F945-4079BC0391C8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51AEBFA8-44F5-265D-0EED-5978FD46560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81D65694-A974-330B-37DC-CFD00502CA4D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141470E1-7786-F032-3E65-A7E28C3D093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4D15A8E-0ADD-FEB1-B255-8272A1C9AF7B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4B325B-5A40-E770-361F-354E70D275F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28F736-81A3-117D-A512-32467B087560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F64402-A691-247E-A339-9E4AD80A1A37}"/>
              </a:ext>
            </a:extLst>
          </p:cNvPr>
          <p:cNvGrpSpPr/>
          <p:nvPr/>
        </p:nvGrpSpPr>
        <p:grpSpPr>
          <a:xfrm>
            <a:off x="568080" y="2120968"/>
            <a:ext cx="10656060" cy="509121"/>
            <a:chOff x="1111503" y="2229097"/>
            <a:chExt cx="10656060" cy="50912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70C218-4FA6-907F-6958-BC5D18388BD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503" y="2229097"/>
              <a:ext cx="509121" cy="509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61486C-BE93-A04A-82C9-79DF1BFDBD52}"/>
                </a:ext>
              </a:extLst>
            </p:cNvPr>
            <p:cNvSpPr txBox="1"/>
            <p:nvPr/>
          </p:nvSpPr>
          <p:spPr>
            <a:xfrm>
              <a:off x="1698729" y="2236410"/>
              <a:ext cx="10068834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+mn-ea"/>
                </a:rPr>
                <a:t>지도 학습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04E5E5-5DD3-3FBE-CE5E-FCCF73FDB1CF}"/>
              </a:ext>
            </a:extLst>
          </p:cNvPr>
          <p:cNvGrpSpPr/>
          <p:nvPr/>
        </p:nvGrpSpPr>
        <p:grpSpPr>
          <a:xfrm>
            <a:off x="568080" y="3045274"/>
            <a:ext cx="9809096" cy="3539431"/>
            <a:chOff x="424436" y="2694773"/>
            <a:chExt cx="9809096" cy="353943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2E5A2DD-B91C-2E95-7983-0EB2EFD51C0E}"/>
                </a:ext>
              </a:extLst>
            </p:cNvPr>
            <p:cNvSpPr/>
            <p:nvPr/>
          </p:nvSpPr>
          <p:spPr>
            <a:xfrm>
              <a:off x="424437" y="2694773"/>
              <a:ext cx="868058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4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태양에는 없고 지구에는 있습니다</a:t>
              </a:r>
              <a:endParaRPr lang="en-US" altLang="ko-KR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921AAA-800A-7EF0-E623-085291B17488}"/>
                </a:ext>
              </a:extLst>
            </p:cNvPr>
            <p:cNvSpPr/>
            <p:nvPr/>
          </p:nvSpPr>
          <p:spPr>
            <a:xfrm>
              <a:off x="424436" y="3618103"/>
              <a:ext cx="980909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4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갤럭시에는 없고 아이폰에는 있습니다</a:t>
              </a:r>
              <a:endParaRPr lang="en-US" altLang="ko-KR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E67D5DD-C004-450B-4E68-F0ACC52C898B}"/>
                </a:ext>
              </a:extLst>
            </p:cNvPr>
            <p:cNvSpPr/>
            <p:nvPr/>
          </p:nvSpPr>
          <p:spPr>
            <a:xfrm>
              <a:off x="424436" y="4541433"/>
              <a:ext cx="811632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4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배에는 없고 오이에는 있습니다</a:t>
              </a:r>
              <a:endParaRPr lang="en-US" altLang="ko-KR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0AD6F0-378E-4418-C3DC-B34A109A4A8A}"/>
                </a:ext>
              </a:extLst>
            </p:cNvPr>
            <p:cNvSpPr/>
            <p:nvPr/>
          </p:nvSpPr>
          <p:spPr>
            <a:xfrm>
              <a:off x="424436" y="5464763"/>
              <a:ext cx="924483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4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콜라에는 없고 사이다에는 있습니다</a:t>
              </a:r>
              <a:endParaRPr lang="en-US" altLang="ko-KR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20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C1F3D-396C-85EE-622C-AACF2F48A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7D3146E-A771-3174-42E5-9E95951413C3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876D57F-63F4-CAAA-D9BF-31C8436004EE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8B5B66-73C4-FAFE-D8C2-5656D8E070BF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B88D378F-4485-2A33-3624-D491C531A36A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5763582C-E9EF-26AD-E5BE-84DBE767793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D0CAEBF1-678F-D6A6-61C4-8B84D0E4E0D1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2E026DB-0229-F764-4C8F-F34FF21D4265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8C9339AD-9E56-431B-BB86-43F8C5729053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B475A277-3F74-0768-516B-F4D82A70E6E2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E47CC758-499D-75A0-CB3B-AC2EB867607A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5C510007-9A22-0F80-139B-9E34B01A16DE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E6232A-63F1-26B9-9F7A-142971B2DE00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E3B4C3-FB99-D417-7047-E9EB7923CEA4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B698AB-698A-7B4B-FE2B-0BBEC66E8562}"/>
              </a:ext>
            </a:extLst>
          </p:cNvPr>
          <p:cNvSpPr/>
          <p:nvPr/>
        </p:nvSpPr>
        <p:spPr>
          <a:xfrm>
            <a:off x="143743" y="3136974"/>
            <a:ext cx="86805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태양에는 없고 지구에는 있습니다</a:t>
            </a:r>
            <a:endParaRPr lang="en-US" altLang="ko-KR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1AC621-04DF-2004-0BFE-B4803C2B1835}"/>
              </a:ext>
            </a:extLst>
          </p:cNvPr>
          <p:cNvSpPr/>
          <p:nvPr/>
        </p:nvSpPr>
        <p:spPr>
          <a:xfrm>
            <a:off x="143742" y="4060304"/>
            <a:ext cx="98090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갤럭시에는 없고 아이폰에는 있습니다</a:t>
            </a:r>
            <a:endParaRPr lang="en-US" altLang="ko-KR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35FBEE-4198-0B20-60EF-78D9A86D641F}"/>
              </a:ext>
            </a:extLst>
          </p:cNvPr>
          <p:cNvSpPr/>
          <p:nvPr/>
        </p:nvSpPr>
        <p:spPr>
          <a:xfrm>
            <a:off x="143742" y="4983634"/>
            <a:ext cx="81163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배에는 없고 오이에는 있습니다</a:t>
            </a:r>
            <a:endParaRPr lang="en-US" altLang="ko-KR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4E3304-21B2-D589-C067-F0ACD013D8F7}"/>
              </a:ext>
            </a:extLst>
          </p:cNvPr>
          <p:cNvSpPr/>
          <p:nvPr/>
        </p:nvSpPr>
        <p:spPr>
          <a:xfrm>
            <a:off x="143742" y="5906964"/>
            <a:ext cx="92448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콜라에는 없고 사이다에는 있습니다</a:t>
            </a:r>
            <a:endParaRPr lang="en-US" altLang="ko-KR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B7A6AE-F86E-8671-F0CE-C033B56FDA15}"/>
              </a:ext>
            </a:extLst>
          </p:cNvPr>
          <p:cNvSpPr/>
          <p:nvPr/>
        </p:nvSpPr>
        <p:spPr>
          <a:xfrm>
            <a:off x="7395298" y="4501087"/>
            <a:ext cx="3493905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숫자</a:t>
            </a:r>
            <a:endParaRPr lang="en-US" altLang="ko-KR" sz="115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7D71C5-36C6-CC32-DADB-2634720DE64C}"/>
              </a:ext>
            </a:extLst>
          </p:cNvPr>
          <p:cNvSpPr/>
          <p:nvPr/>
        </p:nvSpPr>
        <p:spPr>
          <a:xfrm>
            <a:off x="4396111" y="3035999"/>
            <a:ext cx="870438" cy="8835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368582-F250-BFC0-A48C-F18341B441B0}"/>
              </a:ext>
            </a:extLst>
          </p:cNvPr>
          <p:cNvSpPr/>
          <p:nvPr/>
        </p:nvSpPr>
        <p:spPr>
          <a:xfrm>
            <a:off x="5048290" y="4003232"/>
            <a:ext cx="870438" cy="8835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5EE605-8627-017E-A873-DE7868B4EDD0}"/>
              </a:ext>
            </a:extLst>
          </p:cNvPr>
          <p:cNvSpPr/>
          <p:nvPr/>
        </p:nvSpPr>
        <p:spPr>
          <a:xfrm>
            <a:off x="3370547" y="4875247"/>
            <a:ext cx="1342790" cy="8835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F58B92-E5AB-6385-6165-F85803CEAAC6}"/>
              </a:ext>
            </a:extLst>
          </p:cNvPr>
          <p:cNvSpPr/>
          <p:nvPr/>
        </p:nvSpPr>
        <p:spPr>
          <a:xfrm>
            <a:off x="3923759" y="5815096"/>
            <a:ext cx="1342790" cy="8835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D17161-7BA9-7676-2F89-9756693BB8D5}"/>
              </a:ext>
            </a:extLst>
          </p:cNvPr>
          <p:cNvSpPr/>
          <p:nvPr/>
        </p:nvSpPr>
        <p:spPr>
          <a:xfrm>
            <a:off x="5314946" y="2779156"/>
            <a:ext cx="7481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A6E417-9BBC-7CE3-55B6-8F6AF2B7751C}"/>
              </a:ext>
            </a:extLst>
          </p:cNvPr>
          <p:cNvSpPr/>
          <p:nvPr/>
        </p:nvSpPr>
        <p:spPr>
          <a:xfrm>
            <a:off x="5815306" y="3983358"/>
            <a:ext cx="7481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A92113-BF91-5FED-37D8-C463071F8B62}"/>
              </a:ext>
            </a:extLst>
          </p:cNvPr>
          <p:cNvSpPr/>
          <p:nvPr/>
        </p:nvSpPr>
        <p:spPr>
          <a:xfrm>
            <a:off x="4732172" y="4774731"/>
            <a:ext cx="11865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B396FB-95F8-3318-8485-348D683ACE2F}"/>
              </a:ext>
            </a:extLst>
          </p:cNvPr>
          <p:cNvSpPr/>
          <p:nvPr/>
        </p:nvSpPr>
        <p:spPr>
          <a:xfrm>
            <a:off x="5095758" y="5753075"/>
            <a:ext cx="11865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42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10C5F6-69D7-B485-8F69-D5D320AA13AC}"/>
              </a:ext>
            </a:extLst>
          </p:cNvPr>
          <p:cNvGrpSpPr/>
          <p:nvPr/>
        </p:nvGrpSpPr>
        <p:grpSpPr>
          <a:xfrm>
            <a:off x="424523" y="2221585"/>
            <a:ext cx="10656060" cy="509121"/>
            <a:chOff x="1111503" y="2229097"/>
            <a:chExt cx="10656060" cy="50912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2C11881-2C24-7A4C-DE13-F1B4600938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503" y="2229097"/>
              <a:ext cx="509121" cy="5091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59830D-7BD3-05C3-0EB3-7C4AB3EF8763}"/>
                </a:ext>
              </a:extLst>
            </p:cNvPr>
            <p:cNvSpPr txBox="1"/>
            <p:nvPr/>
          </p:nvSpPr>
          <p:spPr>
            <a:xfrm>
              <a:off x="1698729" y="2236410"/>
              <a:ext cx="10068834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+mn-ea"/>
                </a:rPr>
                <a:t>지도 학습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9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4187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딥러닝 기초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12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1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3375877" cy="720000"/>
            <a:chOff x="567914" y="2125683"/>
            <a:chExt cx="309480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298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 err="1">
                  <a:latin typeface="+mn-ea"/>
                </a:rPr>
                <a:t>코랩의</a:t>
              </a:r>
              <a:r>
                <a:rPr lang="ko-KR" altLang="en-US" sz="1800" dirty="0">
                  <a:latin typeface="+mn-ea"/>
                </a:rPr>
                <a:t> 기초 사용 방법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4F659A7-24F8-4FAD-987B-A1270FAD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51" y="2771216"/>
            <a:ext cx="8551229" cy="35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0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3375877" cy="720000"/>
            <a:chOff x="567914" y="2125683"/>
            <a:chExt cx="309480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298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 err="1">
                  <a:latin typeface="+mn-ea"/>
                </a:rPr>
                <a:t>코랩의</a:t>
              </a:r>
              <a:r>
                <a:rPr lang="ko-KR" altLang="en-US" sz="1800" dirty="0">
                  <a:latin typeface="+mn-ea"/>
                </a:rPr>
                <a:t> 기초 사용 방법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2B60C64-84BE-49EA-9E54-E768C904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2838800"/>
            <a:ext cx="9405257" cy="16709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82D530-B46D-4879-BCA3-EBE49BE2510B}"/>
              </a:ext>
            </a:extLst>
          </p:cNvPr>
          <p:cNvSpPr/>
          <p:nvPr/>
        </p:nvSpPr>
        <p:spPr>
          <a:xfrm>
            <a:off x="932901" y="3493266"/>
            <a:ext cx="2161991" cy="455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26E05A-85C2-4713-BC87-2086D177E571}"/>
              </a:ext>
            </a:extLst>
          </p:cNvPr>
          <p:cNvSpPr/>
          <p:nvPr/>
        </p:nvSpPr>
        <p:spPr>
          <a:xfrm>
            <a:off x="8551147" y="3114988"/>
            <a:ext cx="653144" cy="378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AC254E-47F1-4153-A84A-D89B1D939783}"/>
              </a:ext>
            </a:extLst>
          </p:cNvPr>
          <p:cNvSpPr/>
          <p:nvPr/>
        </p:nvSpPr>
        <p:spPr>
          <a:xfrm>
            <a:off x="382594" y="3378022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7EC335-3952-45B7-99A2-228AC829DDFB}"/>
              </a:ext>
            </a:extLst>
          </p:cNvPr>
          <p:cNvSpPr/>
          <p:nvPr/>
        </p:nvSpPr>
        <p:spPr>
          <a:xfrm>
            <a:off x="8099728" y="2980960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EDDED6-D036-4F04-BE2A-A218A2201D01}"/>
              </a:ext>
            </a:extLst>
          </p:cNvPr>
          <p:cNvSpPr/>
          <p:nvPr/>
        </p:nvSpPr>
        <p:spPr>
          <a:xfrm>
            <a:off x="801298" y="4489291"/>
            <a:ext cx="91967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:  </a:t>
            </a:r>
            <a:r>
              <a:rPr lang="ko-KR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텍스트 작성 구간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:  </a:t>
            </a:r>
            <a:r>
              <a:rPr lang="ko-KR" alt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코랩과</a:t>
            </a:r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구글 서버 연결 안내 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6711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2816428" cy="720000"/>
            <a:chOff x="567914" y="2125683"/>
            <a:chExt cx="2581933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1785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그래픽 카드와 </a:t>
              </a:r>
              <a:r>
                <a:rPr lang="en-US" altLang="ko-KR" sz="1800" dirty="0">
                  <a:latin typeface="+mn-ea"/>
                </a:rPr>
                <a:t>AI</a:t>
              </a:r>
              <a:endParaRPr lang="ko-KR" altLang="en-US" sz="1800" dirty="0">
                <a:latin typeface="+mn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AA475A-1214-4145-B16F-13BE74B1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9" y="2757373"/>
            <a:ext cx="1203907" cy="11931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E64886-DBAC-4F96-946B-A75CAD102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78" y="5016285"/>
            <a:ext cx="1811454" cy="10308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384BFB-3FF0-4021-BFEE-533AA8231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64" y="2934843"/>
            <a:ext cx="2124075" cy="419100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989D9A5-42FD-4DDA-994A-4DFF7B19E85B}"/>
              </a:ext>
            </a:extLst>
          </p:cNvPr>
          <p:cNvSpPr/>
          <p:nvPr/>
        </p:nvSpPr>
        <p:spPr>
          <a:xfrm>
            <a:off x="3945157" y="3186419"/>
            <a:ext cx="351209" cy="28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98AC204-E407-480A-A1B7-C239D5FEF8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307" b="-4839"/>
          <a:stretch/>
        </p:blipFill>
        <p:spPr>
          <a:xfrm>
            <a:off x="7221879" y="2934843"/>
            <a:ext cx="1593370" cy="3994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0AA3C0C-7C88-4327-BE4D-5C0E65EF6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664" y="3484691"/>
            <a:ext cx="2406480" cy="51030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F69BDF-4B30-4F17-BDCB-D7E24FA5F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0332" y="3469430"/>
            <a:ext cx="332258" cy="470273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C3D404F1-7078-4B2F-B594-E98411C1CD5D}"/>
              </a:ext>
            </a:extLst>
          </p:cNvPr>
          <p:cNvSpPr/>
          <p:nvPr/>
        </p:nvSpPr>
        <p:spPr>
          <a:xfrm>
            <a:off x="6020177" y="3186418"/>
            <a:ext cx="351209" cy="28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904BD6A-39D8-498C-BFD3-1B3858A30652}"/>
              </a:ext>
            </a:extLst>
          </p:cNvPr>
          <p:cNvSpPr/>
          <p:nvPr/>
        </p:nvSpPr>
        <p:spPr>
          <a:xfrm>
            <a:off x="3873886" y="5398359"/>
            <a:ext cx="351209" cy="28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ACD2F091-006B-40C3-801B-1711B45D8F4B}"/>
              </a:ext>
            </a:extLst>
          </p:cNvPr>
          <p:cNvSpPr/>
          <p:nvPr/>
        </p:nvSpPr>
        <p:spPr>
          <a:xfrm>
            <a:off x="6366046" y="5398360"/>
            <a:ext cx="351209" cy="28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E984D2A-A35D-416C-B44F-E5913DF35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8959" y="4367636"/>
            <a:ext cx="945890" cy="2627470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E4DADD-C232-40DA-B040-1394C2BE62E6}"/>
              </a:ext>
            </a:extLst>
          </p:cNvPr>
          <p:cNvCxnSpPr>
            <a:cxnSpLocks/>
          </p:cNvCxnSpPr>
          <p:nvPr/>
        </p:nvCxnSpPr>
        <p:spPr>
          <a:xfrm>
            <a:off x="1408664" y="3409465"/>
            <a:ext cx="2309226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2B2DE9D-3180-4F96-AEC2-98F633AE56F5}"/>
              </a:ext>
            </a:extLst>
          </p:cNvPr>
          <p:cNvCxnSpPr>
            <a:cxnSpLocks/>
          </p:cNvCxnSpPr>
          <p:nvPr/>
        </p:nvCxnSpPr>
        <p:spPr>
          <a:xfrm>
            <a:off x="6941848" y="3353942"/>
            <a:ext cx="2309226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D0F45661-854C-4599-8983-EB4CD8E75F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879" y="4335541"/>
            <a:ext cx="459853" cy="26274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E2E542-9ACF-46A7-857A-38E2311F70C2}"/>
              </a:ext>
            </a:extLst>
          </p:cNvPr>
          <p:cNvSpPr/>
          <p:nvPr/>
        </p:nvSpPr>
        <p:spPr>
          <a:xfrm>
            <a:off x="4798861" y="3972229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2C06B4-5A4B-4310-AC54-010E94E53348}"/>
              </a:ext>
            </a:extLst>
          </p:cNvPr>
          <p:cNvSpPr/>
          <p:nvPr/>
        </p:nvSpPr>
        <p:spPr>
          <a:xfrm>
            <a:off x="4906795" y="6167884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병렬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0939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C174C6-D0FE-726F-8675-85BDD6CC52F7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5A56EED-D4F9-044E-2A35-D7F3551F226E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61B11FC-9D10-C8E8-30FC-946F6E8FA2C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E2EB43E-A24B-2B51-8ECC-53BFEC1A880E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63" name="이등변 삼각형 62">
                <a:extLst>
                  <a:ext uri="{FF2B5EF4-FFF2-40B4-BE49-F238E27FC236}">
                    <a16:creationId xmlns:a16="http://schemas.microsoft.com/office/drawing/2014/main" id="{5C81B8DD-5AA8-1C21-91C1-7549A8EDF3DF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D40655AE-CBC1-4994-803B-303FE17800E5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5" name="이등변 삼각형 64">
                <a:extLst>
                  <a:ext uri="{FF2B5EF4-FFF2-40B4-BE49-F238E27FC236}">
                    <a16:creationId xmlns:a16="http://schemas.microsoft.com/office/drawing/2014/main" id="{3B6C1527-110B-A8F9-B708-A0D94A79D38D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47F365D-4161-943B-7845-57B351C119E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59" name="더하기 기호 40">
                <a:extLst>
                  <a:ext uri="{FF2B5EF4-FFF2-40B4-BE49-F238E27FC236}">
                    <a16:creationId xmlns:a16="http://schemas.microsoft.com/office/drawing/2014/main" id="{EEBFEC6B-F6D6-7031-95E9-38BC712A6EA5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0" name="더하기 기호 41">
                <a:extLst>
                  <a:ext uri="{FF2B5EF4-FFF2-40B4-BE49-F238E27FC236}">
                    <a16:creationId xmlns:a16="http://schemas.microsoft.com/office/drawing/2014/main" id="{93D64CDB-027D-8D75-5607-9862144BB9CE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1" name="더하기 기호 42">
                <a:extLst>
                  <a:ext uri="{FF2B5EF4-FFF2-40B4-BE49-F238E27FC236}">
                    <a16:creationId xmlns:a16="http://schemas.microsoft.com/office/drawing/2014/main" id="{811B53D0-34F3-7BB5-6794-8C64C3EEF241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2" name="더하기 기호 43">
                <a:extLst>
                  <a:ext uri="{FF2B5EF4-FFF2-40B4-BE49-F238E27FC236}">
                    <a16:creationId xmlns:a16="http://schemas.microsoft.com/office/drawing/2014/main" id="{ECF4D35B-C1FE-A641-5B58-E7BC9ADFF6F5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EDBBD18-9229-E09F-46CD-9DE13F4A3FA9}"/>
              </a:ext>
            </a:extLst>
          </p:cNvPr>
          <p:cNvSpPr txBox="1"/>
          <p:nvPr/>
        </p:nvSpPr>
        <p:spPr>
          <a:xfrm>
            <a:off x="737837" y="1923991"/>
            <a:ext cx="442644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원리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5262A2F-91C0-8355-0DFA-2122AE08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3" y="2609857"/>
            <a:ext cx="4502208" cy="31240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544DCDC-18D4-E8B0-4C6D-ADBA37A74DFD}"/>
              </a:ext>
            </a:extLst>
          </p:cNvPr>
          <p:cNvSpPr txBox="1"/>
          <p:nvPr/>
        </p:nvSpPr>
        <p:spPr>
          <a:xfrm>
            <a:off x="1544263" y="6124574"/>
            <a:ext cx="281359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네이버 두산백과 이미지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B8DD12E-0C8D-8404-8187-DE94AABC9C15}"/>
              </a:ext>
            </a:extLst>
          </p:cNvPr>
          <p:cNvGrpSpPr/>
          <p:nvPr/>
        </p:nvGrpSpPr>
        <p:grpSpPr>
          <a:xfrm>
            <a:off x="4527157" y="2190541"/>
            <a:ext cx="5511453" cy="2301072"/>
            <a:chOff x="4527157" y="2190541"/>
            <a:chExt cx="6351613" cy="3436536"/>
          </a:xfrm>
        </p:grpSpPr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7ECDB2F-21D2-C92F-1B44-D82769E7236A}"/>
                </a:ext>
              </a:extLst>
            </p:cNvPr>
            <p:cNvCxnSpPr/>
            <p:nvPr/>
          </p:nvCxnSpPr>
          <p:spPr>
            <a:xfrm>
              <a:off x="5516084" y="2899628"/>
              <a:ext cx="1336431" cy="579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1539EF2B-C15D-5B1B-C0DA-8541AEE9265A}"/>
                </a:ext>
              </a:extLst>
            </p:cNvPr>
            <p:cNvCxnSpPr/>
            <p:nvPr/>
          </p:nvCxnSpPr>
          <p:spPr>
            <a:xfrm>
              <a:off x="5436160" y="3166383"/>
              <a:ext cx="1336431" cy="579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1318FF7-D65E-8F2D-4403-534393320CCE}"/>
                </a:ext>
              </a:extLst>
            </p:cNvPr>
            <p:cNvCxnSpPr/>
            <p:nvPr/>
          </p:nvCxnSpPr>
          <p:spPr>
            <a:xfrm>
              <a:off x="5618263" y="2609858"/>
              <a:ext cx="1336431" cy="579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606EC359-19CA-F0FB-0C18-EE0244FF7621}"/>
                </a:ext>
              </a:extLst>
            </p:cNvPr>
            <p:cNvCxnSpPr>
              <a:cxnSpLocks/>
            </p:cNvCxnSpPr>
            <p:nvPr/>
          </p:nvCxnSpPr>
          <p:spPr>
            <a:xfrm>
              <a:off x="5524898" y="3960719"/>
              <a:ext cx="12660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68E7053-AC5F-4059-FFFE-2D245179F16C}"/>
                </a:ext>
              </a:extLst>
            </p:cNvPr>
            <p:cNvSpPr/>
            <p:nvPr/>
          </p:nvSpPr>
          <p:spPr>
            <a:xfrm>
              <a:off x="7104183" y="3365822"/>
              <a:ext cx="1095270" cy="10615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EF048BC4-532F-06BC-97E8-E627B3181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4898" y="4166133"/>
              <a:ext cx="1266093" cy="522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0284E978-E6B1-0D43-0896-1001E909D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5236" y="4395551"/>
              <a:ext cx="1266093" cy="522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3BFC7F4-0885-A90C-F9CB-648F062F2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601" y="4629501"/>
              <a:ext cx="1266093" cy="522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CB378AA-42E9-1501-623A-9E575228F0A0}"/>
                </a:ext>
              </a:extLst>
            </p:cNvPr>
            <p:cNvCxnSpPr>
              <a:cxnSpLocks/>
            </p:cNvCxnSpPr>
            <p:nvPr/>
          </p:nvCxnSpPr>
          <p:spPr>
            <a:xfrm>
              <a:off x="8350160" y="3954124"/>
              <a:ext cx="5225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3EFF400-913D-17AD-7B6C-5537036E78E9}"/>
                </a:ext>
              </a:extLst>
            </p:cNvPr>
            <p:cNvSpPr/>
            <p:nvPr/>
          </p:nvSpPr>
          <p:spPr>
            <a:xfrm>
              <a:off x="9023401" y="3620777"/>
              <a:ext cx="622998" cy="681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689C24D2-E577-2F05-5932-B021F42E4752}"/>
                </a:ext>
              </a:extLst>
            </p:cNvPr>
            <p:cNvCxnSpPr>
              <a:cxnSpLocks/>
            </p:cNvCxnSpPr>
            <p:nvPr/>
          </p:nvCxnSpPr>
          <p:spPr>
            <a:xfrm>
              <a:off x="9716841" y="3996857"/>
              <a:ext cx="5225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FDC9F37-2A6A-500A-B612-E121DF8C7721}"/>
                </a:ext>
              </a:extLst>
            </p:cNvPr>
            <p:cNvSpPr/>
            <p:nvPr/>
          </p:nvSpPr>
          <p:spPr>
            <a:xfrm>
              <a:off x="4527157" y="3711939"/>
              <a:ext cx="133643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입력</a:t>
              </a:r>
              <a:endParaRPr lang="en-US" altLang="ko-KR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31DE2FB-3087-FF99-4518-0342F9E9D5C7}"/>
                </a:ext>
              </a:extLst>
            </p:cNvPr>
            <p:cNvSpPr/>
            <p:nvPr/>
          </p:nvSpPr>
          <p:spPr>
            <a:xfrm>
              <a:off x="10061923" y="3812191"/>
              <a:ext cx="816847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출력</a:t>
              </a:r>
              <a:endParaRPr lang="en-US" altLang="ko-KR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DD3CC54-6463-FD82-95A7-55F730621BF5}"/>
                </a:ext>
              </a:extLst>
            </p:cNvPr>
            <p:cNvSpPr txBox="1"/>
            <p:nvPr/>
          </p:nvSpPr>
          <p:spPr>
            <a:xfrm>
              <a:off x="6126260" y="254371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가중치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D26B1AF-135A-8300-C155-6747FD38DBB3}"/>
                </a:ext>
              </a:extLst>
            </p:cNvPr>
            <p:cNvSpPr txBox="1"/>
            <p:nvPr/>
          </p:nvSpPr>
          <p:spPr>
            <a:xfrm>
              <a:off x="7139498" y="3027883"/>
              <a:ext cx="1024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합산 상수 값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C8182EE-B2E8-B14A-BBE8-6F7602D95DA3}"/>
                </a:ext>
              </a:extLst>
            </p:cNvPr>
            <p:cNvSpPr/>
            <p:nvPr/>
          </p:nvSpPr>
          <p:spPr>
            <a:xfrm>
              <a:off x="5459193" y="2190541"/>
              <a:ext cx="1574548" cy="34365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AAF0F262-6A55-AD1C-FEEF-115D58DF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31" y="4728094"/>
            <a:ext cx="3661698" cy="251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7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804A0-EFB7-012E-7964-028904B3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B1261DE-7C3E-C236-01E9-E3739EA7D9E5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B64DB99-805C-A927-6844-248084AA00E0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630938-514C-7325-1B5A-9B5B84A863B8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0C68CBCC-F486-E05F-2A85-B673CFD32480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8102B1E7-86A5-62F3-479E-7C5B1EC44DB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59B3577E-4F5B-66FC-7A1E-DD0E15B689D9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41BC0E-40D5-EFFA-43C5-41558E8E9864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9920C947-304C-4607-6504-110E787A6FBC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7298B721-E27B-D8B1-4946-F254716AE122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8BDEC97E-67D3-90B8-69F3-F4F82E0425A9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BD0DFFB7-145E-CEF3-7D83-796346E62359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7E10444-0B98-DDD0-4A97-A166CBA24A38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EF5F5-2A30-F693-4190-1CDEDC5EFB7A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171887F-A659-F726-33B9-43F57BB20F0C}"/>
              </a:ext>
            </a:extLst>
          </p:cNvPr>
          <p:cNvGrpSpPr/>
          <p:nvPr/>
        </p:nvGrpSpPr>
        <p:grpSpPr>
          <a:xfrm>
            <a:off x="540205" y="1977599"/>
            <a:ext cx="2458958" cy="720000"/>
            <a:chOff x="567914" y="2125683"/>
            <a:chExt cx="2254226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F5AF489-2013-09FA-8011-A0A4C2C818C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A7B0A6-6B34-45A4-A58B-61E454913E23}"/>
                </a:ext>
              </a:extLst>
            </p:cNvPr>
            <p:cNvSpPr txBox="1"/>
            <p:nvPr/>
          </p:nvSpPr>
          <p:spPr>
            <a:xfrm>
              <a:off x="1364065" y="2301017"/>
              <a:ext cx="1458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딥러닝 </a:t>
              </a:r>
              <a:r>
                <a:rPr lang="en-US" altLang="ko-KR" sz="1800" dirty="0">
                  <a:latin typeface="+mn-ea"/>
                </a:rPr>
                <a:t>- GPU</a:t>
              </a:r>
              <a:endParaRPr lang="ko-KR" altLang="en-US" sz="1800" dirty="0">
                <a:latin typeface="+mn-ea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AED69AF-1D7F-3CDE-E1A0-265E9A02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0" y="2813818"/>
            <a:ext cx="5833801" cy="4012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EE40E4-8B1C-821F-A70A-9A4682DB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71" y="2849624"/>
            <a:ext cx="3160704" cy="16364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78005F-A825-F838-BABC-10FA72CB63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97"/>
          <a:stretch/>
        </p:blipFill>
        <p:spPr>
          <a:xfrm>
            <a:off x="6817690" y="4486101"/>
            <a:ext cx="2487085" cy="107632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FB1A78-7FC8-400E-4DDE-06B9CE5395CA}"/>
              </a:ext>
            </a:extLst>
          </p:cNvPr>
          <p:cNvCxnSpPr>
            <a:cxnSpLocks/>
          </p:cNvCxnSpPr>
          <p:nvPr/>
        </p:nvCxnSpPr>
        <p:spPr>
          <a:xfrm>
            <a:off x="6629401" y="5964381"/>
            <a:ext cx="7689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641D34-891F-17F1-607B-3469DCA81D7C}"/>
              </a:ext>
            </a:extLst>
          </p:cNvPr>
          <p:cNvSpPr txBox="1"/>
          <p:nvPr/>
        </p:nvSpPr>
        <p:spPr>
          <a:xfrm>
            <a:off x="6463146" y="6244937"/>
            <a:ext cx="2223654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 </a:t>
            </a:r>
            <a:r>
              <a:rPr lang="en-US" altLang="ko-KR" dirty="0"/>
              <a:t>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077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2832458" cy="720000"/>
            <a:chOff x="567914" y="2125683"/>
            <a:chExt cx="2596628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1800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 err="1">
                  <a:latin typeface="+mn-ea"/>
                </a:rPr>
                <a:t>코랩의</a:t>
              </a:r>
              <a:r>
                <a:rPr lang="ko-KR" altLang="en-US" sz="1800" dirty="0">
                  <a:latin typeface="+mn-ea"/>
                </a:rPr>
                <a:t> 동작 형태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DA48081-D011-4063-805B-34EDC0A08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67" r="2055"/>
          <a:stretch/>
        </p:blipFill>
        <p:spPr>
          <a:xfrm>
            <a:off x="3372663" y="3595171"/>
            <a:ext cx="2565549" cy="36933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0AB46A3-9E74-4188-8E63-00626C7FAA59}"/>
              </a:ext>
            </a:extLst>
          </p:cNvPr>
          <p:cNvSpPr/>
          <p:nvPr/>
        </p:nvSpPr>
        <p:spPr>
          <a:xfrm>
            <a:off x="6189785" y="3595172"/>
            <a:ext cx="40211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F46CC3-E780-4884-83C1-34DA8FB16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78" y="2851149"/>
            <a:ext cx="3190875" cy="18573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433ABE8-C630-4438-8C36-BE15C8E18E55}"/>
              </a:ext>
            </a:extLst>
          </p:cNvPr>
          <p:cNvSpPr/>
          <p:nvPr/>
        </p:nvSpPr>
        <p:spPr>
          <a:xfrm rot="5400000">
            <a:off x="4960181" y="4322800"/>
            <a:ext cx="40211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DCA6385-4BA4-424B-810C-6DDBAB35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876" y="5148036"/>
            <a:ext cx="1990725" cy="170497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5DA847-4530-460E-A2F9-BEE153F80619}"/>
              </a:ext>
            </a:extLst>
          </p:cNvPr>
          <p:cNvSpPr/>
          <p:nvPr/>
        </p:nvSpPr>
        <p:spPr>
          <a:xfrm>
            <a:off x="7944768" y="4796194"/>
            <a:ext cx="11608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연산 대행</a:t>
            </a:r>
            <a:endParaRPr lang="en-US" altLang="ko-KR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3E676A-6B16-45B1-B64C-27D02874F7B4}"/>
              </a:ext>
            </a:extLst>
          </p:cNvPr>
          <p:cNvSpPr/>
          <p:nvPr/>
        </p:nvSpPr>
        <p:spPr>
          <a:xfrm>
            <a:off x="4580792" y="6958265"/>
            <a:ext cx="11608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자료 저장</a:t>
            </a:r>
            <a:endParaRPr lang="en-US" altLang="ko-KR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990D8A-6F25-4ACE-A77C-570DD3910FF9}"/>
              </a:ext>
            </a:extLst>
          </p:cNvPr>
          <p:cNvSpPr/>
          <p:nvPr/>
        </p:nvSpPr>
        <p:spPr>
          <a:xfrm>
            <a:off x="1222838" y="3057232"/>
            <a:ext cx="289507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36AD6A6-6530-42C7-8FF1-FDDD2556C651}"/>
              </a:ext>
            </a:extLst>
          </p:cNvPr>
          <p:cNvSpPr/>
          <p:nvPr/>
        </p:nvSpPr>
        <p:spPr>
          <a:xfrm>
            <a:off x="843792" y="3405519"/>
            <a:ext cx="1047598" cy="1349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BAFFF18-D75F-4AB9-A2B7-44529DCC4887}"/>
              </a:ext>
            </a:extLst>
          </p:cNvPr>
          <p:cNvSpPr/>
          <p:nvPr/>
        </p:nvSpPr>
        <p:spPr>
          <a:xfrm>
            <a:off x="2738187" y="3595171"/>
            <a:ext cx="40211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A7B7D91-33C0-4327-8490-A87CF93D25C0}"/>
              </a:ext>
            </a:extLst>
          </p:cNvPr>
          <p:cNvCxnSpPr>
            <a:stCxn id="32" idx="1"/>
          </p:cNvCxnSpPr>
          <p:nvPr/>
        </p:nvCxnSpPr>
        <p:spPr>
          <a:xfrm>
            <a:off x="997209" y="3603134"/>
            <a:ext cx="1534976" cy="4770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734F631-8764-40B3-A7A7-04D464DF29C2}"/>
              </a:ext>
            </a:extLst>
          </p:cNvPr>
          <p:cNvCxnSpPr>
            <a:stCxn id="32" idx="7"/>
          </p:cNvCxnSpPr>
          <p:nvPr/>
        </p:nvCxnSpPr>
        <p:spPr>
          <a:xfrm>
            <a:off x="1737973" y="3603134"/>
            <a:ext cx="794212" cy="2385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77D8E05-C07A-41B9-8B9B-E7BBF9F310BC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97209" y="4557304"/>
            <a:ext cx="328388" cy="3741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05C6228-8895-4FF5-8ECC-5FC7B0AD9FD9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1737973" y="4557304"/>
            <a:ext cx="252752" cy="1976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4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822DECE7-CC40-4DD5-9D01-B32B5D856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3860"/>
            <a:ext cx="10691812" cy="1845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2FBF36D-39D7-45AB-A342-0959CF16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716"/>
            <a:ext cx="10691813" cy="15731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0D54857-FB55-44DD-8206-4D4A0793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5349"/>
            <a:ext cx="10691813" cy="149849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3145044" cy="360000"/>
            <a:chOff x="567914" y="2125683"/>
            <a:chExt cx="2883188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87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 err="1">
                  <a:latin typeface="+mn-ea"/>
                </a:rPr>
                <a:t>코랩</a:t>
              </a:r>
              <a:r>
                <a:rPr lang="ko-KR" altLang="en-US" sz="1800" dirty="0">
                  <a:latin typeface="+mn-ea"/>
                </a:rPr>
                <a:t> 기초 사용 방법</a:t>
              </a:r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EEFF872-893D-4156-A869-CB9AADA79563}"/>
              </a:ext>
            </a:extLst>
          </p:cNvPr>
          <p:cNvSpPr/>
          <p:nvPr/>
        </p:nvSpPr>
        <p:spPr>
          <a:xfrm>
            <a:off x="4278099" y="3804315"/>
            <a:ext cx="736026" cy="393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94B1F5-567D-475F-B2DE-291A276D3C53}"/>
              </a:ext>
            </a:extLst>
          </p:cNvPr>
          <p:cNvSpPr/>
          <p:nvPr/>
        </p:nvSpPr>
        <p:spPr>
          <a:xfrm>
            <a:off x="5370872" y="3521304"/>
            <a:ext cx="1698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enter</a:t>
            </a: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5DBF3B53-9CAA-442E-B1D0-B4E27DC844EB}"/>
              </a:ext>
            </a:extLst>
          </p:cNvPr>
          <p:cNvSpPr/>
          <p:nvPr/>
        </p:nvSpPr>
        <p:spPr>
          <a:xfrm>
            <a:off x="4278099" y="5365383"/>
            <a:ext cx="736026" cy="393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AC70F5-5007-451A-8A5F-9B5AC0AAB97C}"/>
              </a:ext>
            </a:extLst>
          </p:cNvPr>
          <p:cNvSpPr/>
          <p:nvPr/>
        </p:nvSpPr>
        <p:spPr>
          <a:xfrm>
            <a:off x="5370871" y="5082372"/>
            <a:ext cx="39841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Shift</a:t>
            </a:r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enter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312462-B078-45E2-AC2D-53B0B1620F13}"/>
              </a:ext>
            </a:extLst>
          </p:cNvPr>
          <p:cNvSpPr/>
          <p:nvPr/>
        </p:nvSpPr>
        <p:spPr>
          <a:xfrm>
            <a:off x="8480809" y="5777834"/>
            <a:ext cx="1055077" cy="455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E97041-401F-4D3A-B31F-D323FE6B73AA}"/>
              </a:ext>
            </a:extLst>
          </p:cNvPr>
          <p:cNvSpPr/>
          <p:nvPr/>
        </p:nvSpPr>
        <p:spPr>
          <a:xfrm>
            <a:off x="431244" y="6742444"/>
            <a:ext cx="1658813" cy="422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43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49375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인공지능 기초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0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261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4599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시퀀셜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64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736330" cy="400110"/>
            <a:chOff x="143742" y="1435101"/>
            <a:chExt cx="273633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0787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시퀀셜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모델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시퀀셜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모델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4575BC-5C1C-93B1-FC54-49ABEC082BA9}"/>
              </a:ext>
            </a:extLst>
          </p:cNvPr>
          <p:cNvGrpSpPr/>
          <p:nvPr/>
        </p:nvGrpSpPr>
        <p:grpSpPr>
          <a:xfrm>
            <a:off x="1167103" y="3547658"/>
            <a:ext cx="8582568" cy="3360367"/>
            <a:chOff x="1329933" y="3753435"/>
            <a:chExt cx="8582568" cy="336036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0E3779-0A03-C072-83DB-D8148F8424E4}"/>
                </a:ext>
              </a:extLst>
            </p:cNvPr>
            <p:cNvSpPr/>
            <p:nvPr/>
          </p:nvSpPr>
          <p:spPr>
            <a:xfrm>
              <a:off x="1329933" y="4302300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</a:t>
              </a:r>
            </a:p>
            <a:p>
              <a:pPr algn="ctr"/>
              <a:r>
                <a:rPr lang="en-US" altLang="ko-KR" dirty="0"/>
                <a:t>data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246F54-E248-CBC8-C886-0BD6CD649824}"/>
                </a:ext>
              </a:extLst>
            </p:cNvPr>
            <p:cNvSpPr/>
            <p:nvPr/>
          </p:nvSpPr>
          <p:spPr>
            <a:xfrm>
              <a:off x="3065734" y="3753435"/>
              <a:ext cx="3136639" cy="22196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1376E662-755E-91B9-6E65-37A253C27030}"/>
                </a:ext>
              </a:extLst>
            </p:cNvPr>
            <p:cNvSpPr/>
            <p:nvPr/>
          </p:nvSpPr>
          <p:spPr>
            <a:xfrm>
              <a:off x="2279987" y="4738667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F55C5B-FEE9-3819-7967-B1FD14CF9E70}"/>
                </a:ext>
              </a:extLst>
            </p:cNvPr>
            <p:cNvSpPr/>
            <p:nvPr/>
          </p:nvSpPr>
          <p:spPr>
            <a:xfrm>
              <a:off x="3244067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입력층</a:t>
              </a:r>
              <a:r>
                <a:rPr lang="en-US" altLang="ko-KR" sz="1100" dirty="0">
                  <a:solidFill>
                    <a:schemeClr val="tx1"/>
                  </a:solidFill>
                </a:rPr>
                <a:t>flatten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F8E01BD-37C0-4119-416A-E28CFCA83744}"/>
                </a:ext>
              </a:extLst>
            </p:cNvPr>
            <p:cNvSpPr/>
            <p:nvPr/>
          </p:nvSpPr>
          <p:spPr>
            <a:xfrm>
              <a:off x="4257920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은닉층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dense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32E97D4-7C85-3F6E-DB30-4CA5A47B1BCE}"/>
                </a:ext>
              </a:extLst>
            </p:cNvPr>
            <p:cNvSpPr/>
            <p:nvPr/>
          </p:nvSpPr>
          <p:spPr>
            <a:xfrm>
              <a:off x="5271773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출력층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dense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EE421B78-B973-A1F4-25D5-C916DCC66783}"/>
                </a:ext>
              </a:extLst>
            </p:cNvPr>
            <p:cNvSpPr/>
            <p:nvPr/>
          </p:nvSpPr>
          <p:spPr>
            <a:xfrm>
              <a:off x="6481678" y="4723570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66FCAA0-C986-24FD-6201-8C957D5E1F6E}"/>
                </a:ext>
              </a:extLst>
            </p:cNvPr>
            <p:cNvSpPr/>
            <p:nvPr/>
          </p:nvSpPr>
          <p:spPr>
            <a:xfrm>
              <a:off x="7263560" y="4302299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손실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함수</a:t>
              </a:r>
            </a:p>
          </p:txBody>
        </p: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D5BB5645-E510-5284-6710-83A57AF04789}"/>
                </a:ext>
              </a:extLst>
            </p:cNvPr>
            <p:cNvCxnSpPr>
              <a:cxnSpLocks/>
              <a:stCxn id="76" idx="2"/>
              <a:endCxn id="24" idx="2"/>
            </p:cNvCxnSpPr>
            <p:nvPr/>
          </p:nvCxnSpPr>
          <p:spPr>
            <a:xfrm rot="5400000" flipH="1">
              <a:off x="4974274" y="2690522"/>
              <a:ext cx="358679" cy="5013770"/>
            </a:xfrm>
            <a:prstGeom prst="bentConnector3">
              <a:avLst>
                <a:gd name="adj1" fmla="val -380987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1E5CFBC3-D7ED-CB28-341F-8F3FE8611FB8}"/>
                </a:ext>
              </a:extLst>
            </p:cNvPr>
            <p:cNvSpPr/>
            <p:nvPr/>
          </p:nvSpPr>
          <p:spPr>
            <a:xfrm>
              <a:off x="8349202" y="4738667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F2CF789-2B01-49C4-FCF4-86AA79148318}"/>
                </a:ext>
              </a:extLst>
            </p:cNvPr>
            <p:cNvSpPr/>
            <p:nvPr/>
          </p:nvSpPr>
          <p:spPr>
            <a:xfrm>
              <a:off x="9118624" y="4326046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학습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종료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5EEC1F4-359D-CD96-0EF3-D5646553BC20}"/>
                </a:ext>
              </a:extLst>
            </p:cNvPr>
            <p:cNvSpPr txBox="1"/>
            <p:nvPr/>
          </p:nvSpPr>
          <p:spPr>
            <a:xfrm>
              <a:off x="4257920" y="6719848"/>
              <a:ext cx="2399907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optimizer</a:t>
              </a:r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2D0CDB7-8EDB-0104-046A-BEC08FAF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82" y="1425735"/>
            <a:ext cx="5992061" cy="181000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77864A-8611-4737-BAEA-9780AFCFC6FA}"/>
              </a:ext>
            </a:extLst>
          </p:cNvPr>
          <p:cNvSpPr/>
          <p:nvPr/>
        </p:nvSpPr>
        <p:spPr>
          <a:xfrm>
            <a:off x="2600221" y="3268025"/>
            <a:ext cx="3685490" cy="2768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B937DEE-8A4F-DBB2-F7C4-8EF18A2F89FA}"/>
              </a:ext>
            </a:extLst>
          </p:cNvPr>
          <p:cNvSpPr/>
          <p:nvPr/>
        </p:nvSpPr>
        <p:spPr>
          <a:xfrm rot="7565982">
            <a:off x="3621427" y="1978236"/>
            <a:ext cx="693813" cy="12557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2A03FE-BCC7-44E8-544B-8B40E283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983" y="2482159"/>
            <a:ext cx="4782217" cy="2286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E7B209-CBD3-1836-FFC6-B65398AC260C}"/>
              </a:ext>
            </a:extLst>
          </p:cNvPr>
          <p:cNvSpPr/>
          <p:nvPr/>
        </p:nvSpPr>
        <p:spPr>
          <a:xfrm>
            <a:off x="6825290" y="4004653"/>
            <a:ext cx="1428162" cy="1369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6D800A62-1BC7-946B-98ED-B1BA59D5EBB6}"/>
              </a:ext>
            </a:extLst>
          </p:cNvPr>
          <p:cNvSpPr/>
          <p:nvPr/>
        </p:nvSpPr>
        <p:spPr>
          <a:xfrm rot="12713732">
            <a:off x="8047700" y="2766062"/>
            <a:ext cx="414789" cy="9903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B02357-5393-B3D9-8F98-8B6A782E04F0}"/>
              </a:ext>
            </a:extLst>
          </p:cNvPr>
          <p:cNvSpPr/>
          <p:nvPr/>
        </p:nvSpPr>
        <p:spPr>
          <a:xfrm>
            <a:off x="4611381" y="6316407"/>
            <a:ext cx="1428162" cy="899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645A623-683F-E6EC-8F5F-5E3CDB3447FA}"/>
              </a:ext>
            </a:extLst>
          </p:cNvPr>
          <p:cNvSpPr/>
          <p:nvPr/>
        </p:nvSpPr>
        <p:spPr>
          <a:xfrm rot="12713732">
            <a:off x="5915553" y="2542166"/>
            <a:ext cx="414789" cy="3956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1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5" grpId="0" animBg="1"/>
      <p:bldP spid="26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736330" cy="400110"/>
            <a:chOff x="143742" y="1435101"/>
            <a:chExt cx="273633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0787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시퀀셜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모델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시퀀셜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모델</a:t>
            </a:r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A01832-2C76-6FD3-B705-2E2CD78A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0" y="2368246"/>
            <a:ext cx="10263994" cy="28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5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363518" cy="400110"/>
            <a:chOff x="143742" y="1435101"/>
            <a:chExt cx="136351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7059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RNN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RNN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0BE46C2-0DFA-126A-D0CF-318DD5EB2466}"/>
              </a:ext>
            </a:extLst>
          </p:cNvPr>
          <p:cNvCxnSpPr>
            <a:cxnSpLocks/>
          </p:cNvCxnSpPr>
          <p:nvPr/>
        </p:nvCxnSpPr>
        <p:spPr>
          <a:xfrm>
            <a:off x="673987" y="6111240"/>
            <a:ext cx="50886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793694C-B7C9-2698-0756-CE58289CADB6}"/>
              </a:ext>
            </a:extLst>
          </p:cNvPr>
          <p:cNvCxnSpPr>
            <a:cxnSpLocks/>
          </p:cNvCxnSpPr>
          <p:nvPr/>
        </p:nvCxnSpPr>
        <p:spPr>
          <a:xfrm flipV="1">
            <a:off x="2703715" y="2066925"/>
            <a:ext cx="0" cy="53911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3553692-7A74-A671-78C7-BF511F97FAAC}"/>
              </a:ext>
            </a:extLst>
          </p:cNvPr>
          <p:cNvCxnSpPr>
            <a:cxnSpLocks/>
          </p:cNvCxnSpPr>
          <p:nvPr/>
        </p:nvCxnSpPr>
        <p:spPr>
          <a:xfrm flipV="1">
            <a:off x="1166309" y="2524125"/>
            <a:ext cx="4529641" cy="39338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2DE64BA-2C3A-16C5-13EA-F948A5B765A9}"/>
              </a:ext>
            </a:extLst>
          </p:cNvPr>
          <p:cNvSpPr/>
          <p:nvPr/>
        </p:nvSpPr>
        <p:spPr>
          <a:xfrm rot="19147373">
            <a:off x="1814322" y="3352847"/>
            <a:ext cx="3914775" cy="1685925"/>
          </a:xfrm>
          <a:prstGeom prst="ellipse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807AFD-3B7C-9EF2-C3F7-B990BA8BBF1D}"/>
              </a:ext>
            </a:extLst>
          </p:cNvPr>
          <p:cNvSpPr/>
          <p:nvPr/>
        </p:nvSpPr>
        <p:spPr>
          <a:xfrm>
            <a:off x="4008558" y="34628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F146712-33EE-BF9A-1BA9-7546BD0073C2}"/>
              </a:ext>
            </a:extLst>
          </p:cNvPr>
          <p:cNvSpPr/>
          <p:nvPr/>
        </p:nvSpPr>
        <p:spPr>
          <a:xfrm>
            <a:off x="3924109" y="36957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1A4A1D-BA87-8E94-C1DF-A33E34296D11}"/>
              </a:ext>
            </a:extLst>
          </p:cNvPr>
          <p:cNvSpPr/>
          <p:nvPr/>
        </p:nvSpPr>
        <p:spPr>
          <a:xfrm>
            <a:off x="4076509" y="38481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E46A3D9-B3EF-6CDE-0FE6-1F2B796424CB}"/>
              </a:ext>
            </a:extLst>
          </p:cNvPr>
          <p:cNvSpPr/>
          <p:nvPr/>
        </p:nvSpPr>
        <p:spPr>
          <a:xfrm>
            <a:off x="4315819" y="44280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23869EB-9D93-F5A0-8F6B-C03FB6D18BE0}"/>
              </a:ext>
            </a:extLst>
          </p:cNvPr>
          <p:cNvSpPr/>
          <p:nvPr/>
        </p:nvSpPr>
        <p:spPr>
          <a:xfrm>
            <a:off x="4381309" y="4152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A796CFC-FD4C-9231-28C3-E25C16FB0464}"/>
              </a:ext>
            </a:extLst>
          </p:cNvPr>
          <p:cNvSpPr/>
          <p:nvPr/>
        </p:nvSpPr>
        <p:spPr>
          <a:xfrm>
            <a:off x="4533709" y="43053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83E9F88-AB16-ED77-171C-47E3E562DD6E}"/>
              </a:ext>
            </a:extLst>
          </p:cNvPr>
          <p:cNvSpPr/>
          <p:nvPr/>
        </p:nvSpPr>
        <p:spPr>
          <a:xfrm>
            <a:off x="3973418" y="4259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4994442-8421-2BAB-0A07-1C9004D4333A}"/>
              </a:ext>
            </a:extLst>
          </p:cNvPr>
          <p:cNvSpPr/>
          <p:nvPr/>
        </p:nvSpPr>
        <p:spPr>
          <a:xfrm>
            <a:off x="3828668" y="44805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D484D1D-B5E0-3402-1CD8-F91854FB2A65}"/>
              </a:ext>
            </a:extLst>
          </p:cNvPr>
          <p:cNvSpPr/>
          <p:nvPr/>
        </p:nvSpPr>
        <p:spPr>
          <a:xfrm>
            <a:off x="3981068" y="46329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47CF564-19C2-F305-529C-74BD4258F552}"/>
              </a:ext>
            </a:extLst>
          </p:cNvPr>
          <p:cNvSpPr/>
          <p:nvPr/>
        </p:nvSpPr>
        <p:spPr>
          <a:xfrm>
            <a:off x="3591206" y="4722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C223C99-A76C-663D-C39B-0CF53EE4D013}"/>
              </a:ext>
            </a:extLst>
          </p:cNvPr>
          <p:cNvSpPr/>
          <p:nvPr/>
        </p:nvSpPr>
        <p:spPr>
          <a:xfrm>
            <a:off x="3035376" y="43574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7135453-8F79-043D-4438-032DF94579FE}"/>
              </a:ext>
            </a:extLst>
          </p:cNvPr>
          <p:cNvSpPr/>
          <p:nvPr/>
        </p:nvSpPr>
        <p:spPr>
          <a:xfrm>
            <a:off x="3178849" y="40532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8B2123C-AE5A-4443-7B08-2B9239B589EC}"/>
              </a:ext>
            </a:extLst>
          </p:cNvPr>
          <p:cNvSpPr/>
          <p:nvPr/>
        </p:nvSpPr>
        <p:spPr>
          <a:xfrm>
            <a:off x="3331249" y="42056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F4473CF-26D5-98E5-DD74-4168A451BDE1}"/>
              </a:ext>
            </a:extLst>
          </p:cNvPr>
          <p:cNvSpPr/>
          <p:nvPr/>
        </p:nvSpPr>
        <p:spPr>
          <a:xfrm>
            <a:off x="4087749" y="42056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4504C48-A379-1481-FB54-CA2593490A7C}"/>
              </a:ext>
            </a:extLst>
          </p:cNvPr>
          <p:cNvSpPr/>
          <p:nvPr/>
        </p:nvSpPr>
        <p:spPr>
          <a:xfrm>
            <a:off x="4253173" y="46696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18785B7-E47C-0A6B-3FC3-41297A2F56CC}"/>
              </a:ext>
            </a:extLst>
          </p:cNvPr>
          <p:cNvSpPr/>
          <p:nvPr/>
        </p:nvSpPr>
        <p:spPr>
          <a:xfrm>
            <a:off x="3276398" y="38952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402E383-82CB-A36B-24F3-9AE2F6380AFF}"/>
              </a:ext>
            </a:extLst>
          </p:cNvPr>
          <p:cNvSpPr/>
          <p:nvPr/>
        </p:nvSpPr>
        <p:spPr>
          <a:xfrm>
            <a:off x="3653982" y="408980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C52FF39-401A-E4CA-4589-691385AA1913}"/>
              </a:ext>
            </a:extLst>
          </p:cNvPr>
          <p:cNvSpPr/>
          <p:nvPr/>
        </p:nvSpPr>
        <p:spPr>
          <a:xfrm>
            <a:off x="3692648" y="38900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AD0CD0-57C4-9E24-E3E2-DA1280008155}"/>
              </a:ext>
            </a:extLst>
          </p:cNvPr>
          <p:cNvSpPr/>
          <p:nvPr/>
        </p:nvSpPr>
        <p:spPr>
          <a:xfrm>
            <a:off x="3474517" y="44419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2C27022-5A61-0B5E-CEAA-A137A5EB3C97}"/>
              </a:ext>
            </a:extLst>
          </p:cNvPr>
          <p:cNvSpPr/>
          <p:nvPr/>
        </p:nvSpPr>
        <p:spPr>
          <a:xfrm>
            <a:off x="3989698" y="47055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F9E8647-A48A-879D-78E3-14436AA4E0CD}"/>
              </a:ext>
            </a:extLst>
          </p:cNvPr>
          <p:cNvSpPr/>
          <p:nvPr/>
        </p:nvSpPr>
        <p:spPr>
          <a:xfrm>
            <a:off x="4038398" y="46572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50EE72-1F5B-FC0A-E9D2-1F37F0918FD4}"/>
              </a:ext>
            </a:extLst>
          </p:cNvPr>
          <p:cNvSpPr/>
          <p:nvPr/>
        </p:nvSpPr>
        <p:spPr>
          <a:xfrm>
            <a:off x="3180957" y="46801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9740B5-2878-C2DB-5B94-BA2EFCC97B96}"/>
              </a:ext>
            </a:extLst>
          </p:cNvPr>
          <p:cNvSpPr/>
          <p:nvPr/>
        </p:nvSpPr>
        <p:spPr>
          <a:xfrm>
            <a:off x="3333357" y="48325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99EC486-CF85-E019-6D6B-4C82D9C1B84C}"/>
              </a:ext>
            </a:extLst>
          </p:cNvPr>
          <p:cNvSpPr/>
          <p:nvPr/>
        </p:nvSpPr>
        <p:spPr>
          <a:xfrm>
            <a:off x="3485757" y="49849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D7BF4D1-B403-F2F8-83D9-7F1B2E8FC6A2}"/>
              </a:ext>
            </a:extLst>
          </p:cNvPr>
          <p:cNvSpPr/>
          <p:nvPr/>
        </p:nvSpPr>
        <p:spPr>
          <a:xfrm>
            <a:off x="3133130" y="52126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3FA3F74-6D73-54CB-2D61-0AD5C391D2DB}"/>
              </a:ext>
            </a:extLst>
          </p:cNvPr>
          <p:cNvSpPr/>
          <p:nvPr/>
        </p:nvSpPr>
        <p:spPr>
          <a:xfrm>
            <a:off x="2537488" y="44369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6B1CF10-42AC-5934-6D2A-779CD97DBE08}"/>
              </a:ext>
            </a:extLst>
          </p:cNvPr>
          <p:cNvSpPr/>
          <p:nvPr/>
        </p:nvSpPr>
        <p:spPr>
          <a:xfrm>
            <a:off x="2854264" y="44052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2BD52A7-D9C9-A0B3-0583-27CE2BCA1B91}"/>
              </a:ext>
            </a:extLst>
          </p:cNvPr>
          <p:cNvSpPr/>
          <p:nvPr/>
        </p:nvSpPr>
        <p:spPr>
          <a:xfrm>
            <a:off x="2835938" y="45576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C83B95D-A6DE-0FB7-9250-A425774C3597}"/>
              </a:ext>
            </a:extLst>
          </p:cNvPr>
          <p:cNvSpPr/>
          <p:nvPr/>
        </p:nvSpPr>
        <p:spPr>
          <a:xfrm>
            <a:off x="3605462" y="48691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C480E-796C-3B81-FD9D-9827595CCEF3}"/>
              </a:ext>
            </a:extLst>
          </p:cNvPr>
          <p:cNvSpPr/>
          <p:nvPr/>
        </p:nvSpPr>
        <p:spPr>
          <a:xfrm>
            <a:off x="3757862" y="5021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95736C1-B12B-1BE3-A9E2-C40AD9B52252}"/>
              </a:ext>
            </a:extLst>
          </p:cNvPr>
          <p:cNvSpPr/>
          <p:nvPr/>
        </p:nvSpPr>
        <p:spPr>
          <a:xfrm>
            <a:off x="4315820" y="29177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7AAF097-0A46-4E48-126B-0B2EEA8CBDBD}"/>
              </a:ext>
            </a:extLst>
          </p:cNvPr>
          <p:cNvSpPr/>
          <p:nvPr/>
        </p:nvSpPr>
        <p:spPr>
          <a:xfrm>
            <a:off x="4186602" y="36340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4CBE996-F142-B791-6821-90481F0B946A}"/>
              </a:ext>
            </a:extLst>
          </p:cNvPr>
          <p:cNvSpPr/>
          <p:nvPr/>
        </p:nvSpPr>
        <p:spPr>
          <a:xfrm>
            <a:off x="4620620" y="32225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283F55A-2D08-1732-76A3-F3AB4A9EC080}"/>
              </a:ext>
            </a:extLst>
          </p:cNvPr>
          <p:cNvSpPr/>
          <p:nvPr/>
        </p:nvSpPr>
        <p:spPr>
          <a:xfrm>
            <a:off x="4773020" y="33749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CAC655D-FC02-0598-8BC7-27D726A54829}"/>
              </a:ext>
            </a:extLst>
          </p:cNvPr>
          <p:cNvSpPr/>
          <p:nvPr/>
        </p:nvSpPr>
        <p:spPr>
          <a:xfrm>
            <a:off x="4601835" y="36955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D698D83-AA1F-D5C5-4718-2C2251A94E15}"/>
              </a:ext>
            </a:extLst>
          </p:cNvPr>
          <p:cNvSpPr/>
          <p:nvPr/>
        </p:nvSpPr>
        <p:spPr>
          <a:xfrm>
            <a:off x="4941276" y="38218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5FCF975-8F30-4D00-D8E9-91AD99FA0D13}"/>
              </a:ext>
            </a:extLst>
          </p:cNvPr>
          <p:cNvSpPr/>
          <p:nvPr/>
        </p:nvSpPr>
        <p:spPr>
          <a:xfrm>
            <a:off x="4225780" y="33749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855D0E-253A-08C2-A42D-0685FDCFEE40}"/>
              </a:ext>
            </a:extLst>
          </p:cNvPr>
          <p:cNvSpPr/>
          <p:nvPr/>
        </p:nvSpPr>
        <p:spPr>
          <a:xfrm>
            <a:off x="4372779" y="38550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2FBF467-C62C-C103-A13E-4EE7E86929CA}"/>
              </a:ext>
            </a:extLst>
          </p:cNvPr>
          <p:cNvSpPr/>
          <p:nvPr/>
        </p:nvSpPr>
        <p:spPr>
          <a:xfrm>
            <a:off x="4525179" y="4007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ACC1CE2-FCE6-AA2C-049C-570E2E87C1E8}"/>
              </a:ext>
            </a:extLst>
          </p:cNvPr>
          <p:cNvSpPr/>
          <p:nvPr/>
        </p:nvSpPr>
        <p:spPr>
          <a:xfrm>
            <a:off x="4677579" y="41598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FF73BC9-1160-B40E-A1F8-FFB4FA2A7618}"/>
              </a:ext>
            </a:extLst>
          </p:cNvPr>
          <p:cNvSpPr/>
          <p:nvPr/>
        </p:nvSpPr>
        <p:spPr>
          <a:xfrm>
            <a:off x="3735473" y="32874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2FFF6C9-79BC-0439-4992-5C9ABCD3686D}"/>
              </a:ext>
            </a:extLst>
          </p:cNvPr>
          <p:cNvSpPr/>
          <p:nvPr/>
        </p:nvSpPr>
        <p:spPr>
          <a:xfrm>
            <a:off x="3789925" y="35223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748FBE0-78A4-7664-5361-120475F6CDE0}"/>
              </a:ext>
            </a:extLst>
          </p:cNvPr>
          <p:cNvSpPr/>
          <p:nvPr/>
        </p:nvSpPr>
        <p:spPr>
          <a:xfrm>
            <a:off x="3431129" y="38481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28A9026-D9E1-A909-86EF-FFA50FFF880B}"/>
              </a:ext>
            </a:extLst>
          </p:cNvPr>
          <p:cNvSpPr/>
          <p:nvPr/>
        </p:nvSpPr>
        <p:spPr>
          <a:xfrm>
            <a:off x="4644884" y="38916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73A5B75-206E-C461-76E4-C8C2A9EEB905}"/>
              </a:ext>
            </a:extLst>
          </p:cNvPr>
          <p:cNvSpPr/>
          <p:nvPr/>
        </p:nvSpPr>
        <p:spPr>
          <a:xfrm>
            <a:off x="4797284" y="40440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위쪽 69">
            <a:extLst>
              <a:ext uri="{FF2B5EF4-FFF2-40B4-BE49-F238E27FC236}">
                <a16:creationId xmlns:a16="http://schemas.microsoft.com/office/drawing/2014/main" id="{39ADF21B-DF38-895C-3896-DB6A5D52A043}"/>
              </a:ext>
            </a:extLst>
          </p:cNvPr>
          <p:cNvSpPr/>
          <p:nvPr/>
        </p:nvSpPr>
        <p:spPr>
          <a:xfrm rot="6216077">
            <a:off x="5673687" y="3297702"/>
            <a:ext cx="140980" cy="152527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017628-E2B2-6F0B-B3D4-63C256895AE7}"/>
              </a:ext>
            </a:extLst>
          </p:cNvPr>
          <p:cNvSpPr txBox="1"/>
          <p:nvPr/>
        </p:nvSpPr>
        <p:spPr>
          <a:xfrm>
            <a:off x="5719320" y="2323841"/>
            <a:ext cx="266422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 = 1.7 x</a:t>
            </a:r>
            <a:r>
              <a:rPr lang="ko-KR" altLang="en-US" dirty="0"/>
              <a:t>  </a:t>
            </a:r>
            <a:r>
              <a:rPr lang="en-US" altLang="ko-KR" dirty="0"/>
              <a:t>+ 0.6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58B730-8F70-11C0-0D0D-DFEADF732426}"/>
              </a:ext>
            </a:extLst>
          </p:cNvPr>
          <p:cNvSpPr/>
          <p:nvPr/>
        </p:nvSpPr>
        <p:spPr>
          <a:xfrm>
            <a:off x="6320476" y="3714094"/>
            <a:ext cx="1632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(X, Y)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2BBA9C-E1ED-CC77-51E9-A63FA4694E08}"/>
              </a:ext>
            </a:extLst>
          </p:cNvPr>
          <p:cNvSpPr/>
          <p:nvPr/>
        </p:nvSpPr>
        <p:spPr>
          <a:xfrm>
            <a:off x="6184686" y="4750958"/>
            <a:ext cx="179888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X1 - &gt; Y1</a:t>
            </a:r>
            <a:b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X2 - &gt; Y2</a:t>
            </a:r>
          </a:p>
          <a:p>
            <a:pPr algn="ctr"/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X3 - &gt; Y3</a:t>
            </a:r>
            <a:b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X4 - &gt; Y4</a:t>
            </a:r>
          </a:p>
        </p:txBody>
      </p:sp>
    </p:spTree>
    <p:extLst>
      <p:ext uri="{BB962C8B-B14F-4D97-AF65-F5344CB8AC3E}">
        <p14:creationId xmlns:p14="http://schemas.microsoft.com/office/powerpoint/2010/main" val="136616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515116" cy="400110"/>
            <a:chOff x="143742" y="1435101"/>
            <a:chExt cx="2515116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8575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RNN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제작 원리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RNN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DD1932-5F1B-7CD6-3749-08F105ED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2182523"/>
            <a:ext cx="3867690" cy="433448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409B00-EE1D-94E0-6982-FC9B18B9D100}"/>
              </a:ext>
            </a:extLst>
          </p:cNvPr>
          <p:cNvSpPr/>
          <p:nvPr/>
        </p:nvSpPr>
        <p:spPr>
          <a:xfrm>
            <a:off x="6469965" y="3061380"/>
            <a:ext cx="740228" cy="71845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7804BE-3A32-F67C-38D9-72828600340A}"/>
              </a:ext>
            </a:extLst>
          </p:cNvPr>
          <p:cNvSpPr/>
          <p:nvPr/>
        </p:nvSpPr>
        <p:spPr>
          <a:xfrm>
            <a:off x="8494708" y="3061380"/>
            <a:ext cx="740228" cy="71845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9AA333C-EBA0-011A-F94C-B517F366B4AB}"/>
              </a:ext>
            </a:extLst>
          </p:cNvPr>
          <p:cNvSpPr/>
          <p:nvPr/>
        </p:nvSpPr>
        <p:spPr>
          <a:xfrm>
            <a:off x="7582116" y="3121251"/>
            <a:ext cx="642257" cy="598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7DAA3D4-6A3D-4381-8BC6-085C6B46F3A5}"/>
              </a:ext>
            </a:extLst>
          </p:cNvPr>
          <p:cNvSpPr/>
          <p:nvPr/>
        </p:nvSpPr>
        <p:spPr>
          <a:xfrm>
            <a:off x="1030155" y="2540068"/>
            <a:ext cx="1127908" cy="4092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3477F57-178B-70CB-64AB-F7DFE5ED37C7}"/>
              </a:ext>
            </a:extLst>
          </p:cNvPr>
          <p:cNvSpPr/>
          <p:nvPr/>
        </p:nvSpPr>
        <p:spPr>
          <a:xfrm>
            <a:off x="3093940" y="2656114"/>
            <a:ext cx="1398243" cy="4092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252C40-18AF-6897-DA36-CCF6005D5F22}"/>
              </a:ext>
            </a:extLst>
          </p:cNvPr>
          <p:cNvSpPr/>
          <p:nvPr/>
        </p:nvSpPr>
        <p:spPr>
          <a:xfrm>
            <a:off x="5176373" y="4250434"/>
            <a:ext cx="481148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 -&gt; Y </a:t>
            </a:r>
            <a:endParaRPr lang="en-US" altLang="ko-KR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ko-KR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전날 판매량에 영향이 있다면</a:t>
            </a:r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0F8012-F772-8D26-476B-953C2D387BAC}"/>
              </a:ext>
            </a:extLst>
          </p:cNvPr>
          <p:cNvSpPr/>
          <p:nvPr/>
        </p:nvSpPr>
        <p:spPr>
          <a:xfrm>
            <a:off x="4266419" y="1658390"/>
            <a:ext cx="590188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기온과 아이스크림 </a:t>
            </a:r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9322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363518" cy="400110"/>
            <a:chOff x="143742" y="1435101"/>
            <a:chExt cx="136351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7059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RNN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RNN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08CAF-6EE8-2D1E-9581-042D73CDFAED}"/>
              </a:ext>
            </a:extLst>
          </p:cNvPr>
          <p:cNvSpPr txBox="1"/>
          <p:nvPr/>
        </p:nvSpPr>
        <p:spPr>
          <a:xfrm>
            <a:off x="266381" y="2143693"/>
            <a:ext cx="887743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순환 신경망</a:t>
            </a:r>
            <a:r>
              <a:rPr lang="en-US" altLang="ko-KR" b="1" dirty="0"/>
              <a:t>(RNN) </a:t>
            </a:r>
            <a:r>
              <a:rPr lang="ko-KR" altLang="en-US" b="1" dirty="0"/>
              <a:t>구조</a:t>
            </a:r>
          </a:p>
          <a:p>
            <a:r>
              <a:rPr lang="en-US" altLang="ko-KR" dirty="0"/>
              <a:t>RNN</a:t>
            </a:r>
            <a:r>
              <a:rPr lang="ko-KR" altLang="en-US" dirty="0"/>
              <a:t>의 핵심 구조는 순환적인 연결을 통해 이전 상태 정보를 현재 출력에 반영하는 것입니다</a:t>
            </a:r>
            <a:r>
              <a:rPr lang="en-US" altLang="ko-KR" dirty="0"/>
              <a:t>. </a:t>
            </a:r>
            <a:r>
              <a:rPr lang="ko-KR" altLang="en-US" dirty="0"/>
              <a:t>입력층에서 받은 데이터가 은닉층을 거쳐 출력층으로 전달되는데</a:t>
            </a:r>
            <a:r>
              <a:rPr lang="en-US" altLang="ko-KR" dirty="0"/>
              <a:t>, </a:t>
            </a:r>
            <a:r>
              <a:rPr lang="ko-KR" altLang="en-US" dirty="0"/>
              <a:t>은닉층의 출력은 다음 입력 데이터와 함께 다시 은닉층으로 보내집니다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en-US" altLang="ko-KR" dirty="0"/>
              <a:t>RNN</a:t>
            </a:r>
            <a:r>
              <a:rPr lang="ko-KR" altLang="en-US" dirty="0"/>
              <a:t>은 시계열 데이터를 효과적으로 처리할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10B0BD-EA9E-2223-56DE-058F7F448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9" y="4401946"/>
            <a:ext cx="10218590" cy="2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93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363518" cy="400110"/>
            <a:chOff x="143742" y="1435101"/>
            <a:chExt cx="136351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7059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RNN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RNN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D45328E-8119-800F-6CF1-56B991C54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03"/>
          <a:stretch/>
        </p:blipFill>
        <p:spPr>
          <a:xfrm>
            <a:off x="2249602" y="2668022"/>
            <a:ext cx="5501066" cy="32961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E6801A4-8A21-F2B2-40F3-4A70C3655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79" y="5964132"/>
            <a:ext cx="8266607" cy="12008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B35CC4-0699-5A3B-2486-3209AEAE1F52}"/>
              </a:ext>
            </a:extLst>
          </p:cNvPr>
          <p:cNvSpPr/>
          <p:nvPr/>
        </p:nvSpPr>
        <p:spPr>
          <a:xfrm>
            <a:off x="3641264" y="2074010"/>
            <a:ext cx="907289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Y(t-1)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DE6519-5BE9-C02A-C064-2040AB1AA3F7}"/>
              </a:ext>
            </a:extLst>
          </p:cNvPr>
          <p:cNvSpPr/>
          <p:nvPr/>
        </p:nvSpPr>
        <p:spPr>
          <a:xfrm>
            <a:off x="6181899" y="2074010"/>
            <a:ext cx="907288" cy="398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Yt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4167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4054640" cy="400110"/>
            <a:chOff x="143742" y="1435101"/>
            <a:chExt cx="40546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3397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하이퍼볼릭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탄젠트 동작 과정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RNN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980EDC-2E47-A94B-EDF2-BAC536EFE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7" y="3563075"/>
            <a:ext cx="9614320" cy="7900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08837-4FAB-FDA0-4070-F69CD8A1B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82" y="2296239"/>
            <a:ext cx="8266607" cy="120083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D02AB9E-231F-F1F1-BF5B-70A78F0AB40E}"/>
              </a:ext>
            </a:extLst>
          </p:cNvPr>
          <p:cNvSpPr/>
          <p:nvPr/>
        </p:nvSpPr>
        <p:spPr>
          <a:xfrm>
            <a:off x="8257020" y="3467576"/>
            <a:ext cx="558734" cy="885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F206B05-42F7-B297-31E5-64BF29D1CABE}"/>
              </a:ext>
            </a:extLst>
          </p:cNvPr>
          <p:cNvSpPr/>
          <p:nvPr/>
        </p:nvSpPr>
        <p:spPr>
          <a:xfrm rot="8172734">
            <a:off x="7749065" y="2741831"/>
            <a:ext cx="508066" cy="10014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79ECBC-E95F-274B-5F08-7519C89CE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30" y="4823100"/>
            <a:ext cx="4441870" cy="2046334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3F54720-A7C7-D1B4-9EC5-4417AF6E7D4B}"/>
              </a:ext>
            </a:extLst>
          </p:cNvPr>
          <p:cNvSpPr/>
          <p:nvPr/>
        </p:nvSpPr>
        <p:spPr>
          <a:xfrm>
            <a:off x="4629500" y="5846267"/>
            <a:ext cx="411423" cy="4255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A09D4E-D668-09AB-962F-48E00C59A38B}"/>
              </a:ext>
            </a:extLst>
          </p:cNvPr>
          <p:cNvSpPr/>
          <p:nvPr/>
        </p:nvSpPr>
        <p:spPr>
          <a:xfrm>
            <a:off x="5113451" y="5291255"/>
            <a:ext cx="57792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하이퍼볼릭탄젠트</a:t>
            </a:r>
            <a:r>
              <a:rPr lang="ko-KR" altLang="en-US" sz="1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함수를 미분하면 값은 </a:t>
            </a:r>
            <a:r>
              <a:rPr lang="en-US" altLang="ko-KR" sz="1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 ~ 1</a:t>
            </a:r>
            <a:r>
              <a:rPr lang="ko-KR" altLang="en-US" sz="1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사이 </a:t>
            </a:r>
            <a:endParaRPr lang="en-US" altLang="ko-KR" sz="1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횟수가 길어 질 수록 영향을 주지 못함</a:t>
            </a:r>
            <a:endParaRPr lang="en-US" altLang="ko-KR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ko-KR" sz="1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ko-KR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 </a:t>
            </a:r>
            <a:r>
              <a: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은닉층의 상태가 업데이트가 되지 못함</a:t>
            </a:r>
            <a:endParaRPr lang="en-US" altLang="ko-KR" sz="1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5887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840205" cy="400110"/>
            <a:chOff x="143742" y="1435101"/>
            <a:chExt cx="284020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1826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LSTM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동작 과정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LSTM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09A0012C-0D78-8619-9CE0-156C1A3CCC35}"/>
              </a:ext>
            </a:extLst>
          </p:cNvPr>
          <p:cNvSpPr/>
          <p:nvPr/>
        </p:nvSpPr>
        <p:spPr>
          <a:xfrm>
            <a:off x="1260887" y="2152498"/>
            <a:ext cx="5618769" cy="510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LSTM: RNN의 부족 부분 해결</a:t>
            </a:r>
            <a:endParaRPr lang="en-US" sz="2400" dirty="0"/>
          </a:p>
        </p:txBody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6D6516CA-BF6C-C811-394B-1D827EA83553}"/>
              </a:ext>
            </a:extLst>
          </p:cNvPr>
          <p:cNvSpPr/>
          <p:nvPr/>
        </p:nvSpPr>
        <p:spPr>
          <a:xfrm>
            <a:off x="2499840" y="5308203"/>
            <a:ext cx="6050637" cy="32626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44" name="Shape 4">
            <a:extLst>
              <a:ext uri="{FF2B5EF4-FFF2-40B4-BE49-F238E27FC236}">
                <a16:creationId xmlns:a16="http://schemas.microsoft.com/office/drawing/2014/main" id="{BD294518-894B-8E15-A8BE-A85E53C08B9B}"/>
              </a:ext>
            </a:extLst>
          </p:cNvPr>
          <p:cNvSpPr/>
          <p:nvPr/>
        </p:nvSpPr>
        <p:spPr>
          <a:xfrm>
            <a:off x="3956722" y="4549701"/>
            <a:ext cx="31824" cy="571266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45" name="Shape 5">
            <a:extLst>
              <a:ext uri="{FF2B5EF4-FFF2-40B4-BE49-F238E27FC236}">
                <a16:creationId xmlns:a16="http://schemas.microsoft.com/office/drawing/2014/main" id="{DE48B5F4-028A-B7A5-C1BB-D59B16E663B2}"/>
              </a:ext>
            </a:extLst>
          </p:cNvPr>
          <p:cNvSpPr/>
          <p:nvPr/>
        </p:nvSpPr>
        <p:spPr>
          <a:xfrm>
            <a:off x="3793546" y="5124604"/>
            <a:ext cx="358258" cy="367286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6" name="Text 6">
            <a:extLst>
              <a:ext uri="{FF2B5EF4-FFF2-40B4-BE49-F238E27FC236}">
                <a16:creationId xmlns:a16="http://schemas.microsoft.com/office/drawing/2014/main" id="{E136ABA2-F21E-03A2-5B25-017129D0626E}"/>
              </a:ext>
            </a:extLst>
          </p:cNvPr>
          <p:cNvSpPr/>
          <p:nvPr/>
        </p:nvSpPr>
        <p:spPr>
          <a:xfrm>
            <a:off x="3929291" y="5033299"/>
            <a:ext cx="86771" cy="305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400" dirty="0"/>
          </a:p>
        </p:txBody>
      </p:sp>
      <p:sp>
        <p:nvSpPr>
          <p:cNvPr id="47" name="Text 7">
            <a:extLst>
              <a:ext uri="{FF2B5EF4-FFF2-40B4-BE49-F238E27FC236}">
                <a16:creationId xmlns:a16="http://schemas.microsoft.com/office/drawing/2014/main" id="{C5913D04-B7A0-E777-D304-06433BFC4D41}"/>
              </a:ext>
            </a:extLst>
          </p:cNvPr>
          <p:cNvSpPr/>
          <p:nvPr/>
        </p:nvSpPr>
        <p:spPr>
          <a:xfrm>
            <a:off x="2977461" y="2989061"/>
            <a:ext cx="1990345" cy="255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12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입력</a:t>
            </a: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Gate (input gate)</a:t>
            </a:r>
            <a:endParaRPr lang="en-US" sz="1200" dirty="0"/>
          </a:p>
        </p:txBody>
      </p:sp>
      <p:sp>
        <p:nvSpPr>
          <p:cNvPr id="48" name="Text 8">
            <a:extLst>
              <a:ext uri="{FF2B5EF4-FFF2-40B4-BE49-F238E27FC236}">
                <a16:creationId xmlns:a16="http://schemas.microsoft.com/office/drawing/2014/main" id="{1090E21A-C972-D1C4-598B-8965A307AECE}"/>
              </a:ext>
            </a:extLst>
          </p:cNvPr>
          <p:cNvSpPr/>
          <p:nvPr/>
        </p:nvSpPr>
        <p:spPr>
          <a:xfrm>
            <a:off x="2659047" y="3342003"/>
            <a:ext cx="2627259" cy="1044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LSTM은 입력 게이트를 통해 새로운 정보를 얼마나 메모리에 저장할지 결정합니다. 이를 통해 vanishing gradient 문제를 해결할 수 있습니다.</a:t>
            </a:r>
            <a:endParaRPr lang="en-US" sz="1050" dirty="0"/>
          </a:p>
        </p:txBody>
      </p:sp>
      <p:sp>
        <p:nvSpPr>
          <p:cNvPr id="49" name="Shape 9">
            <a:extLst>
              <a:ext uri="{FF2B5EF4-FFF2-40B4-BE49-F238E27FC236}">
                <a16:creationId xmlns:a16="http://schemas.microsoft.com/office/drawing/2014/main" id="{4BBB8A65-0D2E-A3DD-1026-19BF821FAB4D}"/>
              </a:ext>
            </a:extLst>
          </p:cNvPr>
          <p:cNvSpPr/>
          <p:nvPr/>
        </p:nvSpPr>
        <p:spPr>
          <a:xfrm>
            <a:off x="5509204" y="5186283"/>
            <a:ext cx="31824" cy="571266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50" name="Shape 10">
            <a:extLst>
              <a:ext uri="{FF2B5EF4-FFF2-40B4-BE49-F238E27FC236}">
                <a16:creationId xmlns:a16="http://schemas.microsoft.com/office/drawing/2014/main" id="{970102AE-2085-8B07-40A5-E1078477C23A}"/>
              </a:ext>
            </a:extLst>
          </p:cNvPr>
          <p:cNvSpPr/>
          <p:nvPr/>
        </p:nvSpPr>
        <p:spPr>
          <a:xfrm>
            <a:off x="5346029" y="5124604"/>
            <a:ext cx="358258" cy="367286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1" name="Text 11">
            <a:extLst>
              <a:ext uri="{FF2B5EF4-FFF2-40B4-BE49-F238E27FC236}">
                <a16:creationId xmlns:a16="http://schemas.microsoft.com/office/drawing/2014/main" id="{3AC90CCE-D90E-1900-9495-B0ED2617DA96}"/>
              </a:ext>
            </a:extLst>
          </p:cNvPr>
          <p:cNvSpPr/>
          <p:nvPr/>
        </p:nvSpPr>
        <p:spPr>
          <a:xfrm>
            <a:off x="5469231" y="5033299"/>
            <a:ext cx="111769" cy="305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400" dirty="0"/>
          </a:p>
        </p:txBody>
      </p:sp>
      <p:sp>
        <p:nvSpPr>
          <p:cNvPr id="52" name="Text 12">
            <a:extLst>
              <a:ext uri="{FF2B5EF4-FFF2-40B4-BE49-F238E27FC236}">
                <a16:creationId xmlns:a16="http://schemas.microsoft.com/office/drawing/2014/main" id="{27857E4E-DA60-5692-AF7F-3FBB4E9DF8E7}"/>
              </a:ext>
            </a:extLst>
          </p:cNvPr>
          <p:cNvSpPr/>
          <p:nvPr/>
        </p:nvSpPr>
        <p:spPr>
          <a:xfrm>
            <a:off x="4541667" y="5855541"/>
            <a:ext cx="1990345" cy="255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12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망각</a:t>
            </a: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Gate(forget gate)</a:t>
            </a:r>
            <a:endParaRPr lang="en-US" sz="1200" dirty="0"/>
          </a:p>
        </p:txBody>
      </p:sp>
      <p:sp>
        <p:nvSpPr>
          <p:cNvPr id="53" name="Text 13">
            <a:extLst>
              <a:ext uri="{FF2B5EF4-FFF2-40B4-BE49-F238E27FC236}">
                <a16:creationId xmlns:a16="http://schemas.microsoft.com/office/drawing/2014/main" id="{6A4C3AD9-77E3-EC2D-FD53-7670772C6630}"/>
              </a:ext>
            </a:extLst>
          </p:cNvPr>
          <p:cNvSpPr/>
          <p:nvPr/>
        </p:nvSpPr>
        <p:spPr>
          <a:xfrm>
            <a:off x="4211444" y="6208482"/>
            <a:ext cx="2627344" cy="783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망각 게이트는 이전 메모리 상태 중 어느 부분을 삭제할지 결정합니다. 이를 통해 장기 의존성 문제를 완화할 수 있습니다.</a:t>
            </a:r>
            <a:endParaRPr lang="en-US" sz="1050" dirty="0"/>
          </a:p>
        </p:txBody>
      </p:sp>
      <p:sp>
        <p:nvSpPr>
          <p:cNvPr id="54" name="Shape 14">
            <a:extLst>
              <a:ext uri="{FF2B5EF4-FFF2-40B4-BE49-F238E27FC236}">
                <a16:creationId xmlns:a16="http://schemas.microsoft.com/office/drawing/2014/main" id="{48E46376-FA25-413E-38AE-B5E06C3959E1}"/>
              </a:ext>
            </a:extLst>
          </p:cNvPr>
          <p:cNvSpPr/>
          <p:nvPr/>
        </p:nvSpPr>
        <p:spPr>
          <a:xfrm>
            <a:off x="7061686" y="4549701"/>
            <a:ext cx="31824" cy="571266"/>
          </a:xfrm>
          <a:prstGeom prst="roundRect">
            <a:avLst>
              <a:gd name="adj" fmla="val 225151"/>
            </a:avLst>
          </a:prstGeom>
          <a:solidFill>
            <a:srgbClr val="CCCCCC"/>
          </a:solidFill>
          <a:ln/>
        </p:spPr>
      </p:sp>
      <p:sp>
        <p:nvSpPr>
          <p:cNvPr id="55" name="Shape 15">
            <a:extLst>
              <a:ext uri="{FF2B5EF4-FFF2-40B4-BE49-F238E27FC236}">
                <a16:creationId xmlns:a16="http://schemas.microsoft.com/office/drawing/2014/main" id="{43A60DE4-D8FB-9AD6-4155-F30416CAE6A6}"/>
              </a:ext>
            </a:extLst>
          </p:cNvPr>
          <p:cNvSpPr/>
          <p:nvPr/>
        </p:nvSpPr>
        <p:spPr>
          <a:xfrm>
            <a:off x="6898512" y="5124604"/>
            <a:ext cx="358258" cy="367286"/>
          </a:xfrm>
          <a:prstGeom prst="roundRect">
            <a:avLst>
              <a:gd name="adj" fmla="val 2000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6" name="Text 16">
            <a:extLst>
              <a:ext uri="{FF2B5EF4-FFF2-40B4-BE49-F238E27FC236}">
                <a16:creationId xmlns:a16="http://schemas.microsoft.com/office/drawing/2014/main" id="{D3E78CB0-0D0F-5EF4-0765-F571D60B645F}"/>
              </a:ext>
            </a:extLst>
          </p:cNvPr>
          <p:cNvSpPr/>
          <p:nvPr/>
        </p:nvSpPr>
        <p:spPr>
          <a:xfrm>
            <a:off x="7024103" y="5033299"/>
            <a:ext cx="106991" cy="305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400" dirty="0"/>
          </a:p>
        </p:txBody>
      </p:sp>
      <p:sp>
        <p:nvSpPr>
          <p:cNvPr id="57" name="Text 17">
            <a:extLst>
              <a:ext uri="{FF2B5EF4-FFF2-40B4-BE49-F238E27FC236}">
                <a16:creationId xmlns:a16="http://schemas.microsoft.com/office/drawing/2014/main" id="{3DCEFB63-E4C3-C3F0-A4CB-E54D5FCA994A}"/>
              </a:ext>
            </a:extLst>
          </p:cNvPr>
          <p:cNvSpPr/>
          <p:nvPr/>
        </p:nvSpPr>
        <p:spPr>
          <a:xfrm>
            <a:off x="6082426" y="2989061"/>
            <a:ext cx="1990345" cy="255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12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출력</a:t>
            </a: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Gate(out gate)</a:t>
            </a:r>
            <a:endParaRPr lang="en-US" sz="1200" dirty="0"/>
          </a:p>
        </p:txBody>
      </p:sp>
      <p:sp>
        <p:nvSpPr>
          <p:cNvPr id="58" name="Text 18">
            <a:extLst>
              <a:ext uri="{FF2B5EF4-FFF2-40B4-BE49-F238E27FC236}">
                <a16:creationId xmlns:a16="http://schemas.microsoft.com/office/drawing/2014/main" id="{5F2D55BE-7B5D-57EA-344D-73ACF003DF4A}"/>
              </a:ext>
            </a:extLst>
          </p:cNvPr>
          <p:cNvSpPr/>
          <p:nvPr/>
        </p:nvSpPr>
        <p:spPr>
          <a:xfrm>
            <a:off x="5763927" y="3342003"/>
            <a:ext cx="2627344" cy="1044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출력 게이트는 현재 입력과 이전 메모리 상태를 종합하여 새로운 출력을 생성합니다. 이를 통해 RNN의 순환 구조의 한계를 극복할 수 있습니다.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3787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4054640" cy="400110"/>
            <a:chOff x="143742" y="1435101"/>
            <a:chExt cx="40546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3397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하이퍼볼릭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탄젠트 동작 과정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RNN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84B243-565C-A3F9-38AB-A92BEA0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" y="2182523"/>
            <a:ext cx="7373379" cy="4525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3BA3BC-1DAC-4FB9-A463-395936B18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92" y="3147214"/>
            <a:ext cx="3789481" cy="1577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04553B-849E-44EB-E215-8EAF3701DB4E}"/>
              </a:ext>
            </a:extLst>
          </p:cNvPr>
          <p:cNvSpPr txBox="1"/>
          <p:nvPr/>
        </p:nvSpPr>
        <p:spPr>
          <a:xfrm>
            <a:off x="7797779" y="4823218"/>
            <a:ext cx="186170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cell gate</a:t>
            </a:r>
          </a:p>
          <a:p>
            <a:r>
              <a:rPr lang="en-US" altLang="ko-KR" dirty="0"/>
              <a:t>F : forget gate</a:t>
            </a:r>
          </a:p>
          <a:p>
            <a:r>
              <a:rPr lang="en-US" altLang="ko-KR" dirty="0"/>
              <a:t>I : input gate</a:t>
            </a:r>
          </a:p>
          <a:p>
            <a:r>
              <a:rPr lang="en-US" altLang="ko-KR" dirty="0"/>
              <a:t>O : out gate</a:t>
            </a:r>
          </a:p>
        </p:txBody>
      </p:sp>
    </p:spTree>
    <p:extLst>
      <p:ext uri="{BB962C8B-B14F-4D97-AF65-F5344CB8AC3E}">
        <p14:creationId xmlns:p14="http://schemas.microsoft.com/office/powerpoint/2010/main" val="201512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229D0EA-B9BE-4739-8396-DD9AB5A0EC82}"/>
              </a:ext>
            </a:extLst>
          </p:cNvPr>
          <p:cNvGrpSpPr/>
          <p:nvPr/>
        </p:nvGrpSpPr>
        <p:grpSpPr>
          <a:xfrm>
            <a:off x="568080" y="2867279"/>
            <a:ext cx="8552571" cy="720000"/>
            <a:chOff x="567914" y="2125683"/>
            <a:chExt cx="7840462" cy="72000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B409C1B-D18B-4E5E-94AA-43A29AE623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A9CE50-2648-4786-8946-F918A0649EA7}"/>
                </a:ext>
              </a:extLst>
            </p:cNvPr>
            <p:cNvSpPr txBox="1"/>
            <p:nvPr/>
          </p:nvSpPr>
          <p:spPr>
            <a:xfrm>
              <a:off x="1366064" y="2131740"/>
              <a:ext cx="7042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인간의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학습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추론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지각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자연언어 이해 능력 등을 컴퓨터 프로그램으로 실현한 기술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F1CA98D-296B-4F59-A7E6-89B0BD7A7C3A}"/>
              </a:ext>
            </a:extLst>
          </p:cNvPr>
          <p:cNvGrpSpPr/>
          <p:nvPr/>
        </p:nvGrpSpPr>
        <p:grpSpPr>
          <a:xfrm>
            <a:off x="621033" y="2027961"/>
            <a:ext cx="9198403" cy="408925"/>
            <a:chOff x="533400" y="1220217"/>
            <a:chExt cx="11343126" cy="6234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B9AD14-81D7-4255-B91B-FAAE7ED79621}"/>
                </a:ext>
              </a:extLst>
            </p:cNvPr>
            <p:cNvSpPr/>
            <p:nvPr/>
          </p:nvSpPr>
          <p:spPr>
            <a:xfrm>
              <a:off x="2416654" y="1220217"/>
              <a:ext cx="9459872" cy="623454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00B5FE7-961F-4EB0-9B18-E104827E2023}"/>
                </a:ext>
              </a:extLst>
            </p:cNvPr>
            <p:cNvSpPr/>
            <p:nvPr/>
          </p:nvSpPr>
          <p:spPr>
            <a:xfrm>
              <a:off x="533400" y="1220217"/>
              <a:ext cx="1883254" cy="623454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검색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259AA5-4CFF-4AB2-97C4-B2789698EECC}"/>
                </a:ext>
              </a:extLst>
            </p:cNvPr>
            <p:cNvSpPr txBox="1"/>
            <p:nvPr/>
          </p:nvSpPr>
          <p:spPr>
            <a:xfrm>
              <a:off x="2612746" y="1301112"/>
              <a:ext cx="1342152" cy="46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인공지능</a:t>
              </a:r>
              <a:r>
                <a:rPr lang="en-US" altLang="ko-KR" sz="1400" dirty="0"/>
                <a:t>(AI)</a:t>
              </a:r>
              <a:endParaRPr lang="ko-KR" altLang="en-US" sz="1400" dirty="0"/>
            </a:p>
          </p:txBody>
        </p:sp>
      </p:grpSp>
      <p:pic>
        <p:nvPicPr>
          <p:cNvPr id="55" name="Picture 24" descr="알파고에 대한 이미지 검색결과">
            <a:extLst>
              <a:ext uri="{FF2B5EF4-FFF2-40B4-BE49-F238E27FC236}">
                <a16:creationId xmlns:a16="http://schemas.microsoft.com/office/drawing/2014/main" id="{6872B181-E95A-4180-A43B-0AE75B45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92" y="3587279"/>
            <a:ext cx="7564827" cy="3262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87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29BF-2905-0C9E-486C-19E8393B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1" y="1835211"/>
            <a:ext cx="5393861" cy="533809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77FD3B4-EB80-54D7-95A5-64CFB4B59C1D}"/>
              </a:ext>
            </a:extLst>
          </p:cNvPr>
          <p:cNvSpPr/>
          <p:nvPr/>
        </p:nvSpPr>
        <p:spPr>
          <a:xfrm>
            <a:off x="3252025" y="1719197"/>
            <a:ext cx="1398243" cy="56194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35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29BF-2905-0C9E-486C-19E8393B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1" y="1835211"/>
            <a:ext cx="5393861" cy="5338090"/>
          </a:xfrm>
          <a:prstGeom prst="rect">
            <a:avLst/>
          </a:prstGeom>
        </p:spPr>
      </p:pic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D1C804AC-B6ED-DFCB-5720-BCF70AD952B7}"/>
              </a:ext>
            </a:extLst>
          </p:cNvPr>
          <p:cNvSpPr/>
          <p:nvPr/>
        </p:nvSpPr>
        <p:spPr>
          <a:xfrm>
            <a:off x="4220308" y="2321169"/>
            <a:ext cx="398584" cy="1735016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B3BA408-AE3A-4755-C087-FF4D9BD50E4E}"/>
              </a:ext>
            </a:extLst>
          </p:cNvPr>
          <p:cNvCxnSpPr>
            <a:cxnSpLocks/>
          </p:cNvCxnSpPr>
          <p:nvPr/>
        </p:nvCxnSpPr>
        <p:spPr>
          <a:xfrm rot="5400000">
            <a:off x="3978652" y="3477226"/>
            <a:ext cx="987405" cy="504092"/>
          </a:xfrm>
          <a:prstGeom prst="bentConnector3">
            <a:avLst>
              <a:gd name="adj1" fmla="val 9986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EB44B005-BEA3-A640-D6ED-598D1141C437}"/>
              </a:ext>
            </a:extLst>
          </p:cNvPr>
          <p:cNvSpPr/>
          <p:nvPr/>
        </p:nvSpPr>
        <p:spPr>
          <a:xfrm>
            <a:off x="4255478" y="2590799"/>
            <a:ext cx="398584" cy="1735016"/>
          </a:xfrm>
          <a:prstGeom prst="rightBrace">
            <a:avLst/>
          </a:prstGeom>
          <a:ln w="57150">
            <a:solidFill>
              <a:srgbClr val="1A31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129B8B2-34FC-7A69-24DA-D8FCAC7C961E}"/>
              </a:ext>
            </a:extLst>
          </p:cNvPr>
          <p:cNvCxnSpPr>
            <a:cxnSpLocks/>
          </p:cNvCxnSpPr>
          <p:nvPr/>
        </p:nvCxnSpPr>
        <p:spPr>
          <a:xfrm rot="5400000">
            <a:off x="4013822" y="3746856"/>
            <a:ext cx="987405" cy="504092"/>
          </a:xfrm>
          <a:prstGeom prst="bentConnector3">
            <a:avLst>
              <a:gd name="adj1" fmla="val 99865"/>
            </a:avLst>
          </a:prstGeom>
          <a:ln w="57150">
            <a:solidFill>
              <a:srgbClr val="1A31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5EBA2F74-EFCA-3752-6C56-D2C1F00D081E}"/>
              </a:ext>
            </a:extLst>
          </p:cNvPr>
          <p:cNvSpPr/>
          <p:nvPr/>
        </p:nvSpPr>
        <p:spPr>
          <a:xfrm>
            <a:off x="4267201" y="3223855"/>
            <a:ext cx="398584" cy="1735016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677F0B5-F3A2-DCBA-1E4C-26AD63AABCF9}"/>
              </a:ext>
            </a:extLst>
          </p:cNvPr>
          <p:cNvCxnSpPr>
            <a:cxnSpLocks/>
          </p:cNvCxnSpPr>
          <p:nvPr/>
        </p:nvCxnSpPr>
        <p:spPr>
          <a:xfrm rot="5400000">
            <a:off x="4025545" y="4379912"/>
            <a:ext cx="987405" cy="504092"/>
          </a:xfrm>
          <a:prstGeom prst="bentConnector3">
            <a:avLst>
              <a:gd name="adj1" fmla="val 99865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079740" cy="400110"/>
            <a:chOff x="143742" y="1435101"/>
            <a:chExt cx="207974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4221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텐서플로우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29BF-2905-0C9E-486C-19E8393B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2" y="1887812"/>
            <a:ext cx="5393861" cy="53380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D1A4D7-2EE0-A4B4-ECED-AB65ABD101A3}"/>
              </a:ext>
            </a:extLst>
          </p:cNvPr>
          <p:cNvSpPr/>
          <p:nvPr/>
        </p:nvSpPr>
        <p:spPr>
          <a:xfrm>
            <a:off x="5830041" y="2040356"/>
            <a:ext cx="4861771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 1~ 50</a:t>
            </a:r>
            <a:r>
              <a:rPr lang="ko-KR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</a:t>
            </a:r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51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일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 2~51</a:t>
            </a:r>
            <a:r>
              <a:rPr lang="ko-KR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   </a:t>
            </a:r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52</a:t>
            </a:r>
            <a:r>
              <a:rPr lang="ko-KR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</a:t>
            </a:r>
            <a:endParaRPr lang="en-US" altLang="ko-KR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 3~52</a:t>
            </a:r>
            <a:r>
              <a:rPr lang="ko-KR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   </a:t>
            </a:r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53</a:t>
            </a:r>
            <a:r>
              <a:rPr lang="ko-KR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</a:t>
            </a:r>
            <a:endParaRPr lang="en-US" altLang="ko-KR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 4~53</a:t>
            </a:r>
            <a:r>
              <a:rPr lang="ko-KR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   </a:t>
            </a:r>
            <a:r>
              <a:rPr lang="en-US" altLang="ko-K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54</a:t>
            </a:r>
            <a:r>
              <a:rPr lang="ko-KR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</a:t>
            </a:r>
            <a:endParaRPr lang="en-US" altLang="ko-KR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en-US" altLang="ko-KR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7516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손실함수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RNN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C55682-6E72-A59C-07E3-6F2CD9142A3F}"/>
              </a:ext>
            </a:extLst>
          </p:cNvPr>
          <p:cNvSpPr/>
          <p:nvPr/>
        </p:nvSpPr>
        <p:spPr>
          <a:xfrm>
            <a:off x="231519" y="2182523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손실함수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BFD5EA-AA1E-0DC5-A82B-2E2EBC3A0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9" y="3237920"/>
            <a:ext cx="4568304" cy="34100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DF806B6-7926-CD93-375A-28A068637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991" y="2723703"/>
            <a:ext cx="4326384" cy="39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11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손실함수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RNN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C55682-6E72-A59C-07E3-6F2CD9142A3F}"/>
              </a:ext>
            </a:extLst>
          </p:cNvPr>
          <p:cNvSpPr/>
          <p:nvPr/>
        </p:nvSpPr>
        <p:spPr>
          <a:xfrm>
            <a:off x="143742" y="2028032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손실함수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DCCA50-76C1-8B8F-B46F-449181BF1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9"/>
          <a:stretch/>
        </p:blipFill>
        <p:spPr>
          <a:xfrm>
            <a:off x="431244" y="3144183"/>
            <a:ext cx="8471069" cy="18481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274E72-3BD9-1A0D-7FC7-6B172BAF6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66" y="5452968"/>
            <a:ext cx="818311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74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손실함수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RNN 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71D95F-7867-B96C-FC38-EAD59AD96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0" y="1873151"/>
            <a:ext cx="10381543" cy="64160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38F425-F5E6-CAA4-DB52-22B0AC600E09}"/>
              </a:ext>
            </a:extLst>
          </p:cNvPr>
          <p:cNvCxnSpPr>
            <a:cxnSpLocks/>
          </p:cNvCxnSpPr>
          <p:nvPr/>
        </p:nvCxnSpPr>
        <p:spPr>
          <a:xfrm flipV="1">
            <a:off x="4162735" y="2382330"/>
            <a:ext cx="2788136" cy="91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916FB3-E29D-3B16-02CE-3D3F2DC853E9}"/>
              </a:ext>
            </a:extLst>
          </p:cNvPr>
          <p:cNvGrpSpPr/>
          <p:nvPr/>
        </p:nvGrpSpPr>
        <p:grpSpPr>
          <a:xfrm>
            <a:off x="6065722" y="2753982"/>
            <a:ext cx="4193181" cy="4418155"/>
            <a:chOff x="1711656" y="2359776"/>
            <a:chExt cx="5928629" cy="48030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A4615-8ADD-56FF-2050-E63F2857CCF8}"/>
                </a:ext>
              </a:extLst>
            </p:cNvPr>
            <p:cNvSpPr txBox="1"/>
            <p:nvPr/>
          </p:nvSpPr>
          <p:spPr>
            <a:xfrm>
              <a:off x="1711656" y="2359776"/>
              <a:ext cx="2399907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경사 </a:t>
              </a:r>
              <a:r>
                <a:rPr lang="ko-KR" altLang="en-US" dirty="0" err="1"/>
                <a:t>하강법</a:t>
              </a:r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DCE2CBD-8E4D-C213-1001-B09FA16C4AF6}"/>
                </a:ext>
              </a:extLst>
            </p:cNvPr>
            <p:cNvCxnSpPr/>
            <p:nvPr/>
          </p:nvCxnSpPr>
          <p:spPr>
            <a:xfrm>
              <a:off x="2223482" y="6278880"/>
              <a:ext cx="51917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E0B2DB4-2EB6-A491-B171-B523D6BAE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4922" y="3027680"/>
              <a:ext cx="0" cy="4135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176362-BA5B-E280-BC04-5844B24494ED}"/>
                </a:ext>
              </a:extLst>
            </p:cNvPr>
            <p:cNvSpPr txBox="1"/>
            <p:nvPr/>
          </p:nvSpPr>
          <p:spPr>
            <a:xfrm>
              <a:off x="2392652" y="4953101"/>
              <a:ext cx="1037915" cy="42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loss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B2BF69-F117-6E33-FDC3-7BB34C9A2B1C}"/>
                </a:ext>
              </a:extLst>
            </p:cNvPr>
            <p:cNvSpPr txBox="1"/>
            <p:nvPr/>
          </p:nvSpPr>
          <p:spPr>
            <a:xfrm>
              <a:off x="7010400" y="6492240"/>
              <a:ext cx="497839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C25FF6D-DCB1-716E-963C-F12D96C114C1}"/>
                </a:ext>
              </a:extLst>
            </p:cNvPr>
            <p:cNvSpPr/>
            <p:nvPr/>
          </p:nvSpPr>
          <p:spPr>
            <a:xfrm>
              <a:off x="4196053" y="2621284"/>
              <a:ext cx="3026079" cy="324103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1FDC531-4C9F-C141-C354-7DDD62303482}"/>
                </a:ext>
              </a:extLst>
            </p:cNvPr>
            <p:cNvSpPr/>
            <p:nvPr/>
          </p:nvSpPr>
          <p:spPr>
            <a:xfrm>
              <a:off x="3870960" y="2375430"/>
              <a:ext cx="3769325" cy="2003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9840266-E454-B48D-C767-A670ED9419DA}"/>
                </a:ext>
              </a:extLst>
            </p:cNvPr>
            <p:cNvCxnSpPr/>
            <p:nvPr/>
          </p:nvCxnSpPr>
          <p:spPr>
            <a:xfrm flipH="1">
              <a:off x="6905615" y="3966696"/>
              <a:ext cx="497839" cy="1727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E1AB748-F6CB-2C40-E5D8-F057B6A9F280}"/>
                </a:ext>
              </a:extLst>
            </p:cNvPr>
            <p:cNvSpPr/>
            <p:nvPr/>
          </p:nvSpPr>
          <p:spPr>
            <a:xfrm>
              <a:off x="7084606" y="4503003"/>
              <a:ext cx="197192" cy="178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08310B4-4E0A-10ED-82BA-7E90FE9CFFBD}"/>
              </a:ext>
            </a:extLst>
          </p:cNvPr>
          <p:cNvCxnSpPr>
            <a:cxnSpLocks/>
          </p:cNvCxnSpPr>
          <p:nvPr/>
        </p:nvCxnSpPr>
        <p:spPr>
          <a:xfrm>
            <a:off x="-4857" y="6367568"/>
            <a:ext cx="3500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2CC154-9318-7FBC-C89F-50FCC444F550}"/>
              </a:ext>
            </a:extLst>
          </p:cNvPr>
          <p:cNvCxnSpPr>
            <a:cxnSpLocks/>
          </p:cNvCxnSpPr>
          <p:nvPr/>
        </p:nvCxnSpPr>
        <p:spPr>
          <a:xfrm flipV="1">
            <a:off x="508327" y="3091831"/>
            <a:ext cx="0" cy="4135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C268B03B-4EF6-28F4-F2D7-479D83528B25}"/>
              </a:ext>
            </a:extLst>
          </p:cNvPr>
          <p:cNvSpPr/>
          <p:nvPr/>
        </p:nvSpPr>
        <p:spPr>
          <a:xfrm>
            <a:off x="1835350" y="5180597"/>
            <a:ext cx="134155" cy="17178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BDB8DFF-67F3-FA53-B4B8-B51586F3056F}"/>
              </a:ext>
            </a:extLst>
          </p:cNvPr>
          <p:cNvSpPr/>
          <p:nvPr/>
        </p:nvSpPr>
        <p:spPr>
          <a:xfrm>
            <a:off x="1835344" y="5828133"/>
            <a:ext cx="134155" cy="1717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E5C0DB1-EC33-B2CC-BC50-9D693D38A57A}"/>
              </a:ext>
            </a:extLst>
          </p:cNvPr>
          <p:cNvSpPr/>
          <p:nvPr/>
        </p:nvSpPr>
        <p:spPr>
          <a:xfrm>
            <a:off x="1835344" y="4415318"/>
            <a:ext cx="134155" cy="1717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87FB9CE-4E62-A7E4-1898-91CCCC7C5A17}"/>
              </a:ext>
            </a:extLst>
          </p:cNvPr>
          <p:cNvSpPr/>
          <p:nvPr/>
        </p:nvSpPr>
        <p:spPr>
          <a:xfrm>
            <a:off x="1915480" y="4292776"/>
            <a:ext cx="2095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컴퓨터가 예측 답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9D86DB7-D10D-891B-27B8-545F070377DD}"/>
              </a:ext>
            </a:extLst>
          </p:cNvPr>
          <p:cNvSpPr/>
          <p:nvPr/>
        </p:nvSpPr>
        <p:spPr>
          <a:xfrm>
            <a:off x="1989036" y="5060454"/>
            <a:ext cx="10118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실제 답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361DD-9F07-85C7-518D-40EC987DE9A1}"/>
              </a:ext>
            </a:extLst>
          </p:cNvPr>
          <p:cNvCxnSpPr/>
          <p:nvPr/>
        </p:nvCxnSpPr>
        <p:spPr>
          <a:xfrm>
            <a:off x="1902421" y="4587102"/>
            <a:ext cx="0" cy="593495"/>
          </a:xfrm>
          <a:prstGeom prst="straightConnector1">
            <a:avLst/>
          </a:prstGeom>
          <a:ln w="38100">
            <a:solidFill>
              <a:srgbClr val="333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EF2C6BA-63DF-366D-D072-618186B39CFC}"/>
              </a:ext>
            </a:extLst>
          </p:cNvPr>
          <p:cNvCxnSpPr>
            <a:cxnSpLocks/>
          </p:cNvCxnSpPr>
          <p:nvPr/>
        </p:nvCxnSpPr>
        <p:spPr>
          <a:xfrm>
            <a:off x="1902421" y="5436363"/>
            <a:ext cx="0" cy="330949"/>
          </a:xfrm>
          <a:prstGeom prst="straightConnector1">
            <a:avLst/>
          </a:prstGeom>
          <a:ln w="38100">
            <a:solidFill>
              <a:srgbClr val="333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FAE829-1B70-F1CD-9989-166E863AD243}"/>
              </a:ext>
            </a:extLst>
          </p:cNvPr>
          <p:cNvSpPr/>
          <p:nvPr/>
        </p:nvSpPr>
        <p:spPr>
          <a:xfrm>
            <a:off x="651753" y="4729960"/>
            <a:ext cx="11224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차이가 </a:t>
            </a:r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음수</a:t>
            </a:r>
            <a:endParaRPr lang="en-US" altLang="ko-KR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1E7410-D291-5656-0F49-A016F6EE0C2C}"/>
              </a:ext>
            </a:extLst>
          </p:cNvPr>
          <p:cNvSpPr/>
          <p:nvPr/>
        </p:nvSpPr>
        <p:spPr>
          <a:xfrm>
            <a:off x="651752" y="5482674"/>
            <a:ext cx="11224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차이가 </a:t>
            </a:r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양수</a:t>
            </a:r>
            <a:endParaRPr lang="en-US" altLang="ko-KR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447EB95-6DD7-DE9E-733C-2B087AB0EA73}"/>
              </a:ext>
            </a:extLst>
          </p:cNvPr>
          <p:cNvSpPr/>
          <p:nvPr/>
        </p:nvSpPr>
        <p:spPr>
          <a:xfrm>
            <a:off x="1667037" y="3002165"/>
            <a:ext cx="57236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컴퓨터 예측 답 </a:t>
            </a:r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실제 답</a:t>
            </a:r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             -&gt;</a:t>
            </a:r>
            <a:r>
              <a:rPr lang="en-US" altLang="ko-KR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ko-KR" alt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손실률</a:t>
            </a:r>
            <a:r>
              <a:rPr lang="en-US" altLang="ko-KR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(loss)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72B03D-631E-C4B7-4EF6-41FBA3519485}"/>
              </a:ext>
            </a:extLst>
          </p:cNvPr>
          <p:cNvSpPr/>
          <p:nvPr/>
        </p:nvSpPr>
        <p:spPr>
          <a:xfrm>
            <a:off x="4567270" y="2802110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409A6C46-9C2F-B59F-9D80-C7DC0A459B16}"/>
              </a:ext>
            </a:extLst>
          </p:cNvPr>
          <p:cNvSpPr/>
          <p:nvPr/>
        </p:nvSpPr>
        <p:spPr>
          <a:xfrm rot="789762">
            <a:off x="4512162" y="2574913"/>
            <a:ext cx="277776" cy="240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C238CA7C-1322-54B8-620A-8A42FB569F9A}"/>
              </a:ext>
            </a:extLst>
          </p:cNvPr>
          <p:cNvSpPr/>
          <p:nvPr/>
        </p:nvSpPr>
        <p:spPr>
          <a:xfrm rot="1585288">
            <a:off x="4472319" y="3999418"/>
            <a:ext cx="3591004" cy="315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7C63F55-1D0E-E2AF-F5BD-7BD18E5E3797}"/>
              </a:ext>
            </a:extLst>
          </p:cNvPr>
          <p:cNvCxnSpPr>
            <a:cxnSpLocks/>
            <a:stCxn id="29" idx="2"/>
          </p:cNvCxnSpPr>
          <p:nvPr/>
        </p:nvCxnSpPr>
        <p:spPr>
          <a:xfrm rot="10800000" flipV="1">
            <a:off x="9485210" y="4807622"/>
            <a:ext cx="380675" cy="925932"/>
          </a:xfrm>
          <a:prstGeom prst="bentConnector2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D0BB1F8-F889-F6C0-DC2E-5729061BE973}"/>
              </a:ext>
            </a:extLst>
          </p:cNvPr>
          <p:cNvCxnSpPr>
            <a:cxnSpLocks/>
          </p:cNvCxnSpPr>
          <p:nvPr/>
        </p:nvCxnSpPr>
        <p:spPr>
          <a:xfrm>
            <a:off x="7822878" y="2430972"/>
            <a:ext cx="2137707" cy="18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FC3D1FF-F168-6B27-DFDF-696D398BA215}"/>
              </a:ext>
            </a:extLst>
          </p:cNvPr>
          <p:cNvSpPr/>
          <p:nvPr/>
        </p:nvSpPr>
        <p:spPr>
          <a:xfrm>
            <a:off x="2540877" y="6524716"/>
            <a:ext cx="1011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입력 값</a:t>
            </a:r>
            <a:endParaRPr lang="en-US" altLang="ko-KR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05DCD4-87DA-82F0-D57D-06D19947BB0C}"/>
              </a:ext>
            </a:extLst>
          </p:cNvPr>
          <p:cNvSpPr/>
          <p:nvPr/>
        </p:nvSpPr>
        <p:spPr>
          <a:xfrm>
            <a:off x="150317" y="3168311"/>
            <a:ext cx="1011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출력 값</a:t>
            </a:r>
            <a:endParaRPr lang="en-US" altLang="ko-KR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5BE79C1-01CD-9859-5778-02D7EE329979}"/>
              </a:ext>
            </a:extLst>
          </p:cNvPr>
          <p:cNvSpPr/>
          <p:nvPr/>
        </p:nvSpPr>
        <p:spPr>
          <a:xfrm rot="5400000">
            <a:off x="8416940" y="3355996"/>
            <a:ext cx="1919735" cy="315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229D0EA-B9BE-4739-8396-DD9AB5A0EC82}"/>
              </a:ext>
            </a:extLst>
          </p:cNvPr>
          <p:cNvGrpSpPr/>
          <p:nvPr/>
        </p:nvGrpSpPr>
        <p:grpSpPr>
          <a:xfrm>
            <a:off x="568080" y="2867279"/>
            <a:ext cx="8552571" cy="720000"/>
            <a:chOff x="567914" y="2125683"/>
            <a:chExt cx="7840462" cy="72000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B409C1B-D18B-4E5E-94AA-43A29AE623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A9CE50-2648-4786-8946-F918A0649EA7}"/>
                </a:ext>
              </a:extLst>
            </p:cNvPr>
            <p:cNvSpPr txBox="1"/>
            <p:nvPr/>
          </p:nvSpPr>
          <p:spPr>
            <a:xfrm>
              <a:off x="1366064" y="2131740"/>
              <a:ext cx="7042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인간의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학습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추론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지각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자연언어 이해 능력 등을 컴퓨터 프로그램으로 실현한 기술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F1CA98D-296B-4F59-A7E6-89B0BD7A7C3A}"/>
              </a:ext>
            </a:extLst>
          </p:cNvPr>
          <p:cNvGrpSpPr/>
          <p:nvPr/>
        </p:nvGrpSpPr>
        <p:grpSpPr>
          <a:xfrm>
            <a:off x="621033" y="2027961"/>
            <a:ext cx="9198403" cy="408925"/>
            <a:chOff x="533400" y="1220217"/>
            <a:chExt cx="11343126" cy="6234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B9AD14-81D7-4255-B91B-FAAE7ED79621}"/>
                </a:ext>
              </a:extLst>
            </p:cNvPr>
            <p:cNvSpPr/>
            <p:nvPr/>
          </p:nvSpPr>
          <p:spPr>
            <a:xfrm>
              <a:off x="2416654" y="1220217"/>
              <a:ext cx="9459872" cy="623454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00B5FE7-961F-4EB0-9B18-E104827E2023}"/>
                </a:ext>
              </a:extLst>
            </p:cNvPr>
            <p:cNvSpPr/>
            <p:nvPr/>
          </p:nvSpPr>
          <p:spPr>
            <a:xfrm>
              <a:off x="533400" y="1220217"/>
              <a:ext cx="1883254" cy="623454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검색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259AA5-4CFF-4AB2-97C4-B2789698EECC}"/>
                </a:ext>
              </a:extLst>
            </p:cNvPr>
            <p:cNvSpPr txBox="1"/>
            <p:nvPr/>
          </p:nvSpPr>
          <p:spPr>
            <a:xfrm>
              <a:off x="2612746" y="1301112"/>
              <a:ext cx="1342152" cy="46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인공지능</a:t>
              </a:r>
              <a:r>
                <a:rPr lang="en-US" altLang="ko-KR" sz="1400" dirty="0"/>
                <a:t>(AI)</a:t>
              </a:r>
              <a:endParaRPr lang="ko-KR" altLang="en-US" sz="1400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38773BC-AB2C-4D61-99C4-44EB94BA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97" y="3587279"/>
            <a:ext cx="4214380" cy="2432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B15EEB-4C88-47DC-8381-D5ADF86945EE}"/>
              </a:ext>
            </a:extLst>
          </p:cNvPr>
          <p:cNvSpPr txBox="1"/>
          <p:nvPr/>
        </p:nvSpPr>
        <p:spPr>
          <a:xfrm>
            <a:off x="4998515" y="6801064"/>
            <a:ext cx="5451771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▲인공지능시대 교육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. [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출처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: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latin typeface="nanumgothic"/>
                <a:hlinkClick r:id="rId4"/>
              </a:rPr>
              <a:t>픽사베이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(</a:t>
            </a:r>
            <a:r>
              <a:rPr lang="en-US" altLang="ko-KR" b="0" i="0" u="none" strike="noStrike" dirty="0" err="1">
                <a:solidFill>
                  <a:srgbClr val="333333"/>
                </a:solidFill>
                <a:effectLst/>
                <a:latin typeface="nanumgothic"/>
                <a:hlinkClick r:id="rId4"/>
              </a:rPr>
              <a:t>pixabay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)]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3078F7-E24D-414B-AAE5-F82544B7E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34" y="3560669"/>
            <a:ext cx="2101470" cy="12592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05CEC3-C190-4907-B82E-C9453F670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34" y="5101722"/>
            <a:ext cx="2092717" cy="13863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C7C2797-3E34-4C31-8BDF-B263B50B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6226" y="3560667"/>
            <a:ext cx="3455998" cy="292739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7B1380-C1C5-49DD-BBD9-305AA0B3C693}"/>
              </a:ext>
            </a:extLst>
          </p:cNvPr>
          <p:cNvSpPr/>
          <p:nvPr/>
        </p:nvSpPr>
        <p:spPr>
          <a:xfrm>
            <a:off x="687719" y="6582882"/>
            <a:ext cx="43107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생체 모방 기술</a:t>
            </a:r>
            <a:endParaRPr lang="en-US" altLang="ko-KR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406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60614" cy="400110"/>
            <a:chOff x="143742" y="1435101"/>
            <a:chExt cx="2460614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8030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분류 과정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12F4F17-1699-4129-B131-29637F28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73" y="1835211"/>
            <a:ext cx="8885265" cy="444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F177E4-B551-49E8-85D8-2214BE60DFEC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12D8CF-D292-48C9-B244-466FCEC89790}"/>
              </a:ext>
            </a:extLst>
          </p:cNvPr>
          <p:cNvSpPr/>
          <p:nvPr/>
        </p:nvSpPr>
        <p:spPr>
          <a:xfrm>
            <a:off x="903273" y="6213550"/>
            <a:ext cx="918527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각 범위에 따른 영향</a:t>
            </a:r>
            <a:endParaRPr lang="en-US" altLang="ko-K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628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0AD624-EB01-4699-BF45-A90B3312C5A5}"/>
              </a:ext>
            </a:extLst>
          </p:cNvPr>
          <p:cNvSpPr/>
          <p:nvPr/>
        </p:nvSpPr>
        <p:spPr>
          <a:xfrm>
            <a:off x="4353791" y="2694391"/>
            <a:ext cx="1589809" cy="1205346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프로그래밍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E45E4-E6F0-4DE1-ABF6-65B308640FDA}"/>
              </a:ext>
            </a:extLst>
          </p:cNvPr>
          <p:cNvSpPr txBox="1"/>
          <p:nvPr/>
        </p:nvSpPr>
        <p:spPr>
          <a:xfrm>
            <a:off x="1049482" y="1889122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88877B-F62C-4CFC-85AD-EB2E63A44956}"/>
              </a:ext>
            </a:extLst>
          </p:cNvPr>
          <p:cNvSpPr/>
          <p:nvPr/>
        </p:nvSpPr>
        <p:spPr>
          <a:xfrm>
            <a:off x="1560863" y="2420181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A9DF6F-E6BD-44F6-9A41-96FDCCA2469B}"/>
              </a:ext>
            </a:extLst>
          </p:cNvPr>
          <p:cNvSpPr/>
          <p:nvPr/>
        </p:nvSpPr>
        <p:spPr>
          <a:xfrm>
            <a:off x="1560862" y="3472855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규칙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AD4C5FD-80C0-451C-9FE2-21AE46279A50}"/>
              </a:ext>
            </a:extLst>
          </p:cNvPr>
          <p:cNvCxnSpPr>
            <a:cxnSpLocks/>
            <a:stCxn id="20" idx="3"/>
            <a:endCxn id="2" idx="1"/>
          </p:cNvCxnSpPr>
          <p:nvPr/>
        </p:nvCxnSpPr>
        <p:spPr>
          <a:xfrm>
            <a:off x="3150672" y="2727163"/>
            <a:ext cx="1203119" cy="569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6247892-8205-49E9-A3A0-CDCF7B5ED9A0}"/>
              </a:ext>
            </a:extLst>
          </p:cNvPr>
          <p:cNvCxnSpPr>
            <a:cxnSpLocks/>
            <a:stCxn id="21" idx="3"/>
            <a:endCxn id="2" idx="1"/>
          </p:cNvCxnSpPr>
          <p:nvPr/>
        </p:nvCxnSpPr>
        <p:spPr>
          <a:xfrm flipV="1">
            <a:off x="3150671" y="3297064"/>
            <a:ext cx="1203120" cy="48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D1F62DE-D7B2-49A7-9057-5C95C05E02E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943600" y="3297064"/>
            <a:ext cx="75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2CCC42-D36C-49A2-B382-88B7C3C15907}"/>
              </a:ext>
            </a:extLst>
          </p:cNvPr>
          <p:cNvSpPr/>
          <p:nvPr/>
        </p:nvSpPr>
        <p:spPr>
          <a:xfrm>
            <a:off x="6738504" y="2694391"/>
            <a:ext cx="1589809" cy="12053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23BB0-DC99-4EA0-B364-BD26EFB3FA0D}"/>
              </a:ext>
            </a:extLst>
          </p:cNvPr>
          <p:cNvSpPr txBox="1"/>
          <p:nvPr/>
        </p:nvSpPr>
        <p:spPr>
          <a:xfrm>
            <a:off x="1049482" y="4632586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머신 러닝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02C4F6-0EAD-48C8-B3F8-0F14131ABE2D}"/>
              </a:ext>
            </a:extLst>
          </p:cNvPr>
          <p:cNvGrpSpPr/>
          <p:nvPr/>
        </p:nvGrpSpPr>
        <p:grpSpPr>
          <a:xfrm>
            <a:off x="1560862" y="5194956"/>
            <a:ext cx="6767451" cy="1666638"/>
            <a:chOff x="1560862" y="5026540"/>
            <a:chExt cx="6767451" cy="16666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C392BA-65F6-44D5-8501-0C5130E6CEBF}"/>
                </a:ext>
              </a:extLst>
            </p:cNvPr>
            <p:cNvSpPr/>
            <p:nvPr/>
          </p:nvSpPr>
          <p:spPr>
            <a:xfrm>
              <a:off x="4353791" y="5300750"/>
              <a:ext cx="1589809" cy="1205346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머신러닝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5E52C84-C23D-456E-B41F-7DAFC795DDFE}"/>
                </a:ext>
              </a:extLst>
            </p:cNvPr>
            <p:cNvSpPr/>
            <p:nvPr/>
          </p:nvSpPr>
          <p:spPr>
            <a:xfrm>
              <a:off x="1560863" y="5026540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입력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데이터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D2F957-7C4F-400F-B395-1A010B2167FF}"/>
                </a:ext>
              </a:extLst>
            </p:cNvPr>
            <p:cNvSpPr/>
            <p:nvPr/>
          </p:nvSpPr>
          <p:spPr>
            <a:xfrm>
              <a:off x="1560862" y="6079214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정답</a:t>
              </a: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EFC0BF8-CFBF-46CD-871C-231BD86905C6}"/>
                </a:ext>
              </a:extLst>
            </p:cNvPr>
            <p:cNvCxnSpPr>
              <a:cxnSpLocks/>
              <a:stCxn id="35" idx="3"/>
              <a:endCxn id="33" idx="1"/>
            </p:cNvCxnSpPr>
            <p:nvPr/>
          </p:nvCxnSpPr>
          <p:spPr>
            <a:xfrm>
              <a:off x="3150672" y="5333522"/>
              <a:ext cx="1203119" cy="5699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AF3D53D-030A-4678-ADCC-D5F693B1787C}"/>
                </a:ext>
              </a:extLst>
            </p:cNvPr>
            <p:cNvCxnSpPr>
              <a:cxnSpLocks/>
              <a:stCxn id="36" idx="3"/>
              <a:endCxn id="33" idx="1"/>
            </p:cNvCxnSpPr>
            <p:nvPr/>
          </p:nvCxnSpPr>
          <p:spPr>
            <a:xfrm flipV="1">
              <a:off x="3150671" y="5903423"/>
              <a:ext cx="1203120" cy="48277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3C7B33C-BED9-495D-9855-7379954BC597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5943600" y="5903423"/>
              <a:ext cx="758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9362311-5D0D-4193-8407-A21DA4D2F9A4}"/>
                </a:ext>
              </a:extLst>
            </p:cNvPr>
            <p:cNvSpPr/>
            <p:nvPr/>
          </p:nvSpPr>
          <p:spPr>
            <a:xfrm>
              <a:off x="6738504" y="5300750"/>
              <a:ext cx="1589809" cy="12053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규칙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746F9E5-2006-4E90-A5F2-7F99E7EF913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5E6C20-1B93-4A79-84FA-B34E4FBA2ACB}"/>
              </a:ext>
            </a:extLst>
          </p:cNvPr>
          <p:cNvSpPr/>
          <p:nvPr/>
        </p:nvSpPr>
        <p:spPr>
          <a:xfrm>
            <a:off x="3150671" y="4060502"/>
            <a:ext cx="7423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코딩과 </a:t>
            </a:r>
            <a:r>
              <a:rPr lang="ko-KR" alt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머신러닝의</a:t>
            </a:r>
            <a:r>
              <a:rPr lang="ko-KR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차이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02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0AD624-EB01-4699-BF45-A90B3312C5A5}"/>
              </a:ext>
            </a:extLst>
          </p:cNvPr>
          <p:cNvSpPr/>
          <p:nvPr/>
        </p:nvSpPr>
        <p:spPr>
          <a:xfrm>
            <a:off x="4353791" y="2694391"/>
            <a:ext cx="1589809" cy="1205346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프로그래밍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E45E4-E6F0-4DE1-ABF6-65B308640FDA}"/>
              </a:ext>
            </a:extLst>
          </p:cNvPr>
          <p:cNvSpPr txBox="1"/>
          <p:nvPr/>
        </p:nvSpPr>
        <p:spPr>
          <a:xfrm>
            <a:off x="1049482" y="1889122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88877B-F62C-4CFC-85AD-EB2E63A44956}"/>
              </a:ext>
            </a:extLst>
          </p:cNvPr>
          <p:cNvSpPr/>
          <p:nvPr/>
        </p:nvSpPr>
        <p:spPr>
          <a:xfrm>
            <a:off x="1560863" y="2420181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A9DF6F-E6BD-44F6-9A41-96FDCCA2469B}"/>
              </a:ext>
            </a:extLst>
          </p:cNvPr>
          <p:cNvSpPr/>
          <p:nvPr/>
        </p:nvSpPr>
        <p:spPr>
          <a:xfrm>
            <a:off x="1560862" y="3472855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규칙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AD4C5FD-80C0-451C-9FE2-21AE46279A50}"/>
              </a:ext>
            </a:extLst>
          </p:cNvPr>
          <p:cNvCxnSpPr>
            <a:cxnSpLocks/>
            <a:stCxn id="20" idx="3"/>
            <a:endCxn id="2" idx="1"/>
          </p:cNvCxnSpPr>
          <p:nvPr/>
        </p:nvCxnSpPr>
        <p:spPr>
          <a:xfrm>
            <a:off x="3150672" y="2727163"/>
            <a:ext cx="1203119" cy="569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6247892-8205-49E9-A3A0-CDCF7B5ED9A0}"/>
              </a:ext>
            </a:extLst>
          </p:cNvPr>
          <p:cNvCxnSpPr>
            <a:cxnSpLocks/>
            <a:stCxn id="21" idx="3"/>
            <a:endCxn id="2" idx="1"/>
          </p:cNvCxnSpPr>
          <p:nvPr/>
        </p:nvCxnSpPr>
        <p:spPr>
          <a:xfrm flipV="1">
            <a:off x="3150671" y="3297064"/>
            <a:ext cx="1203120" cy="48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D1F62DE-D7B2-49A7-9057-5C95C05E02E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943600" y="3297064"/>
            <a:ext cx="75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2CCC42-D36C-49A2-B382-88B7C3C15907}"/>
              </a:ext>
            </a:extLst>
          </p:cNvPr>
          <p:cNvSpPr/>
          <p:nvPr/>
        </p:nvSpPr>
        <p:spPr>
          <a:xfrm>
            <a:off x="6738504" y="2694391"/>
            <a:ext cx="1589809" cy="12053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46F9E5-2006-4E90-A5F2-7F99E7EF913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8274E8-11AC-4A07-BC15-D2AFC2F9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48" y="4681202"/>
            <a:ext cx="2855538" cy="248376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5D59AA-BD78-408E-974D-E20210D82966}"/>
              </a:ext>
            </a:extLst>
          </p:cNvPr>
          <p:cNvSpPr/>
          <p:nvPr/>
        </p:nvSpPr>
        <p:spPr>
          <a:xfrm>
            <a:off x="3752231" y="4598793"/>
            <a:ext cx="61252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절차지향</a:t>
            </a:r>
            <a:r>
              <a:rPr lang="en-US" altLang="ko-K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규칙성</a:t>
            </a: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</a:p>
          <a:p>
            <a:pPr algn="ctr"/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문제 해결 능력 향상</a:t>
            </a:r>
            <a:endParaRPr lang="en-US" altLang="ko-K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699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23BB0-DC99-4EA0-B364-BD26EFB3FA0D}"/>
              </a:ext>
            </a:extLst>
          </p:cNvPr>
          <p:cNvSpPr txBox="1"/>
          <p:nvPr/>
        </p:nvSpPr>
        <p:spPr>
          <a:xfrm>
            <a:off x="801298" y="2047684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머신 러닝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02C4F6-0EAD-48C8-B3F8-0F14131ABE2D}"/>
              </a:ext>
            </a:extLst>
          </p:cNvPr>
          <p:cNvGrpSpPr/>
          <p:nvPr/>
        </p:nvGrpSpPr>
        <p:grpSpPr>
          <a:xfrm>
            <a:off x="1312678" y="2610054"/>
            <a:ext cx="6767451" cy="1666638"/>
            <a:chOff x="1560862" y="5026540"/>
            <a:chExt cx="6767451" cy="16666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C392BA-65F6-44D5-8501-0C5130E6CEBF}"/>
                </a:ext>
              </a:extLst>
            </p:cNvPr>
            <p:cNvSpPr/>
            <p:nvPr/>
          </p:nvSpPr>
          <p:spPr>
            <a:xfrm>
              <a:off x="4353791" y="5300750"/>
              <a:ext cx="1589809" cy="1205346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머신러닝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5E52C84-C23D-456E-B41F-7DAFC795DDFE}"/>
                </a:ext>
              </a:extLst>
            </p:cNvPr>
            <p:cNvSpPr/>
            <p:nvPr/>
          </p:nvSpPr>
          <p:spPr>
            <a:xfrm>
              <a:off x="1560863" y="5026540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입력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데이터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D2F957-7C4F-400F-B395-1A010B2167FF}"/>
                </a:ext>
              </a:extLst>
            </p:cNvPr>
            <p:cNvSpPr/>
            <p:nvPr/>
          </p:nvSpPr>
          <p:spPr>
            <a:xfrm>
              <a:off x="1560862" y="6079214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정답</a:t>
              </a: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EFC0BF8-CFBF-46CD-871C-231BD86905C6}"/>
                </a:ext>
              </a:extLst>
            </p:cNvPr>
            <p:cNvCxnSpPr>
              <a:cxnSpLocks/>
              <a:stCxn id="35" idx="3"/>
              <a:endCxn id="33" idx="1"/>
            </p:cNvCxnSpPr>
            <p:nvPr/>
          </p:nvCxnSpPr>
          <p:spPr>
            <a:xfrm>
              <a:off x="3150672" y="5333522"/>
              <a:ext cx="1203119" cy="5699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AF3D53D-030A-4678-ADCC-D5F693B1787C}"/>
                </a:ext>
              </a:extLst>
            </p:cNvPr>
            <p:cNvCxnSpPr>
              <a:cxnSpLocks/>
              <a:stCxn id="36" idx="3"/>
              <a:endCxn id="33" idx="1"/>
            </p:cNvCxnSpPr>
            <p:nvPr/>
          </p:nvCxnSpPr>
          <p:spPr>
            <a:xfrm flipV="1">
              <a:off x="3150671" y="5903423"/>
              <a:ext cx="1203120" cy="48277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3C7B33C-BED9-495D-9855-7379954BC597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5943600" y="5903423"/>
              <a:ext cx="758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9362311-5D0D-4193-8407-A21DA4D2F9A4}"/>
                </a:ext>
              </a:extLst>
            </p:cNvPr>
            <p:cNvSpPr/>
            <p:nvPr/>
          </p:nvSpPr>
          <p:spPr>
            <a:xfrm>
              <a:off x="6738504" y="5300750"/>
              <a:ext cx="1589809" cy="12053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규칙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746F9E5-2006-4E90-A5F2-7F99E7EF913B}"/>
              </a:ext>
            </a:extLst>
          </p:cNvPr>
          <p:cNvSpPr txBox="1"/>
          <p:nvPr/>
        </p:nvSpPr>
        <p:spPr>
          <a:xfrm>
            <a:off x="10151965" y="6987304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F4B600-E981-4666-946E-93597CC02796}"/>
              </a:ext>
            </a:extLst>
          </p:cNvPr>
          <p:cNvSpPr/>
          <p:nvPr/>
        </p:nvSpPr>
        <p:spPr>
          <a:xfrm>
            <a:off x="4989208" y="5002658"/>
            <a:ext cx="534844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모델의 이해 및 활용 중심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문제 활용 능력 향상</a:t>
            </a:r>
            <a:endParaRPr lang="en-US" altLang="ko-K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5098325-73B6-4E1C-9753-05288DA9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4874539"/>
            <a:ext cx="4544995" cy="12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1168D-8DA6-4882-90AF-DF8F25DCE4AE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C12871-282A-48A3-8B66-A13B6B2D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1" y="1719196"/>
            <a:ext cx="9622142" cy="52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6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1972</TotalTime>
  <Words>700</Words>
  <Application>Microsoft Office PowerPoint</Application>
  <PresentationFormat>사용자 지정</PresentationFormat>
  <Paragraphs>262</Paragraphs>
  <Slides>35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nanumgothic</vt:lpstr>
      <vt:lpstr>맑은 고딕</vt:lpstr>
      <vt:lpstr>Arial</vt:lpstr>
      <vt:lpstr>Calibri</vt:lpstr>
      <vt:lpstr>Calibri Light</vt:lpstr>
      <vt:lpstr>Patrick Hand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Jean</cp:lastModifiedBy>
  <cp:revision>302</cp:revision>
  <dcterms:created xsi:type="dcterms:W3CDTF">2019-12-13T00:37:28Z</dcterms:created>
  <dcterms:modified xsi:type="dcterms:W3CDTF">2024-05-21T08:43:24Z</dcterms:modified>
</cp:coreProperties>
</file>